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nva Sans" panose="020B0604020202020204" charset="0"/>
      <p:regular r:id="rId35"/>
    </p:embeddedFont>
    <p:embeddedFont>
      <p:font typeface="Canva Sans Bold" panose="020B0604020202020204" charset="0"/>
      <p:regular r:id="rId36"/>
    </p:embeddedFont>
    <p:embeddedFont>
      <p:font typeface="Codec Pro ExtraBold" panose="020B0604020202020204" charset="0"/>
      <p:regular r:id="rId37"/>
    </p:embeddedFont>
    <p:embeddedFont>
      <p:font typeface="Codec Pro Ultra-Bold" panose="020B0604020202020204" charset="0"/>
      <p:regular r:id="rId38"/>
    </p:embeddedFont>
    <p:embeddedFont>
      <p:font typeface="Montserrat Light Bold" panose="020B0604020202020204" charset="0"/>
      <p:regular r:id="rId39"/>
    </p:embeddedFont>
    <p:embeddedFont>
      <p:font typeface="Open Sauce" panose="020B0604020202020204" charset="0"/>
      <p:regular r:id="rId40"/>
    </p:embeddedFont>
    <p:embeddedFont>
      <p:font typeface="Open Sauce Bold" panose="020B0604020202020204" charset="0"/>
      <p:regular r:id="rId41"/>
    </p:embeddedFont>
    <p:embeddedFont>
      <p:font typeface="Open Sauce Bold Italics" panose="020B0604020202020204" charset="0"/>
      <p:regular r:id="rId42"/>
    </p:embeddedFont>
    <p:embeddedFont>
      <p:font typeface="Open Sauce Italics"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93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13.svg"/><Relationship Id="rId10"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1.png"/><Relationship Id="rId7"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2.svg"/><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5.svg"/><Relationship Id="rId7"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3.sv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7.xml"/><Relationship Id="rId7" Type="http://schemas.openxmlformats.org/officeDocument/2006/relationships/image" Target="../media/image13.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45.sv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5.svg"/><Relationship Id="rId7"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55.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57.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55.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svg"/><Relationship Id="rId7" Type="http://schemas.openxmlformats.org/officeDocument/2006/relationships/hyperlink" Target="https://www.ncbi.nlm.nih.gov/pmc/articles/PMC9512022/#cit0004"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www.ncbi.nlm.nih.gov/pmc/articles/PMC9512022/#cit0002" TargetMode="External"/><Relationship Id="rId5" Type="http://schemas.openxmlformats.org/officeDocument/2006/relationships/image" Target="../media/image11.svg"/><Relationship Id="rId10" Type="http://schemas.openxmlformats.org/officeDocument/2006/relationships/hyperlink" Target="https://www.ncbi.nlm.nih.gov/pmc/articles/PMC9512022/#cit0001" TargetMode="External"/><Relationship Id="rId4" Type="http://schemas.openxmlformats.org/officeDocument/2006/relationships/image" Target="../media/image10.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13.sv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slideLayout" Target="../slideLayouts/slideLayout7.xml"/><Relationship Id="rId7" Type="http://schemas.openxmlformats.org/officeDocument/2006/relationships/image" Target="../media/image59.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7.xml"/><Relationship Id="rId7" Type="http://schemas.openxmlformats.org/officeDocument/2006/relationships/image" Target="../media/image61.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752928" y="3006068"/>
            <a:ext cx="9529453" cy="762986"/>
            <a:chOff x="0" y="0"/>
            <a:chExt cx="2274547" cy="182114"/>
          </a:xfrm>
        </p:grpSpPr>
        <p:sp>
          <p:nvSpPr>
            <p:cNvPr id="13" name="Freeform 13"/>
            <p:cNvSpPr/>
            <p:nvPr/>
          </p:nvSpPr>
          <p:spPr>
            <a:xfrm>
              <a:off x="0" y="0"/>
              <a:ext cx="2274547" cy="182114"/>
            </a:xfrm>
            <a:custGeom>
              <a:avLst/>
              <a:gdLst/>
              <a:ahLst/>
              <a:cxnLst/>
              <a:rect l="l" t="t" r="r" b="b"/>
              <a:pathLst>
                <a:path w="2274547" h="182114">
                  <a:moveTo>
                    <a:pt x="14624" y="0"/>
                  </a:moveTo>
                  <a:lnTo>
                    <a:pt x="2259923" y="0"/>
                  </a:lnTo>
                  <a:cubicBezTo>
                    <a:pt x="2267999" y="0"/>
                    <a:pt x="2274547" y="6547"/>
                    <a:pt x="2274547" y="14624"/>
                  </a:cubicBezTo>
                  <a:lnTo>
                    <a:pt x="2274547" y="167490"/>
                  </a:lnTo>
                  <a:cubicBezTo>
                    <a:pt x="2274547" y="175567"/>
                    <a:pt x="2267999" y="182114"/>
                    <a:pt x="2259923" y="182114"/>
                  </a:cubicBezTo>
                  <a:lnTo>
                    <a:pt x="14624" y="182114"/>
                  </a:lnTo>
                  <a:cubicBezTo>
                    <a:pt x="6547" y="182114"/>
                    <a:pt x="0" y="175567"/>
                    <a:pt x="0" y="167490"/>
                  </a:cubicBezTo>
                  <a:lnTo>
                    <a:pt x="0" y="14624"/>
                  </a:lnTo>
                  <a:cubicBezTo>
                    <a:pt x="0" y="6547"/>
                    <a:pt x="6547" y="0"/>
                    <a:pt x="14624" y="0"/>
                  </a:cubicBezTo>
                  <a:close/>
                </a:path>
              </a:pathLst>
            </a:custGeom>
            <a:solidFill>
              <a:srgbClr val="1C5739"/>
            </a:solidFill>
          </p:spPr>
        </p:sp>
        <p:sp>
          <p:nvSpPr>
            <p:cNvPr id="14" name="TextBox 14"/>
            <p:cNvSpPr txBox="1"/>
            <p:nvPr/>
          </p:nvSpPr>
          <p:spPr>
            <a:xfrm>
              <a:off x="0" y="-28575"/>
              <a:ext cx="2274547" cy="210689"/>
            </a:xfrm>
            <a:prstGeom prst="rect">
              <a:avLst/>
            </a:prstGeom>
          </p:spPr>
          <p:txBody>
            <a:bodyPr lIns="56055" tIns="56055" rIns="56055" bIns="56055" rtlCol="0" anchor="ctr"/>
            <a:lstStyle/>
            <a:p>
              <a:pPr algn="ctr">
                <a:lnSpc>
                  <a:spcPts val="4290"/>
                </a:lnSpc>
              </a:pPr>
              <a:r>
                <a:rPr lang="en-US" sz="3300">
                  <a:solidFill>
                    <a:srgbClr val="FFFFFF"/>
                  </a:solidFill>
                  <a:latin typeface="Montserrat Light Semi-Bold"/>
                </a:rPr>
                <a:t>Portable IV Stand with Rate Monitoring</a:t>
              </a:r>
            </a:p>
          </p:txBody>
        </p:sp>
      </p:grpSp>
      <p:sp>
        <p:nvSpPr>
          <p:cNvPr id="15" name="TextBox 15"/>
          <p:cNvSpPr txBox="1"/>
          <p:nvPr/>
        </p:nvSpPr>
        <p:spPr>
          <a:xfrm>
            <a:off x="1752928" y="4069570"/>
            <a:ext cx="10756200" cy="3263880"/>
          </a:xfrm>
          <a:prstGeom prst="rect">
            <a:avLst/>
          </a:prstGeom>
        </p:spPr>
        <p:txBody>
          <a:bodyPr lIns="0" tIns="0" rIns="0" bIns="0" rtlCol="0" anchor="t">
            <a:spAutoFit/>
          </a:bodyPr>
          <a:lstStyle/>
          <a:p>
            <a:pPr>
              <a:lnSpc>
                <a:spcPts val="11813"/>
              </a:lnSpc>
            </a:pPr>
            <a:r>
              <a:rPr lang="en-US" sz="12306">
                <a:solidFill>
                  <a:srgbClr val="1C5739"/>
                </a:solidFill>
                <a:latin typeface="Codec Pro ExtraBold"/>
              </a:rPr>
              <a:t>PROJECT PROPOSAL</a:t>
            </a:r>
          </a:p>
        </p:txBody>
      </p:sp>
      <p:sp>
        <p:nvSpPr>
          <p:cNvPr id="16" name="Freeform 16"/>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412008" y="1028700"/>
            <a:ext cx="960948" cy="1000625"/>
          </a:xfrm>
          <a:custGeom>
            <a:avLst/>
            <a:gdLst/>
            <a:ahLst/>
            <a:cxnLst/>
            <a:rect l="l" t="t" r="r" b="b"/>
            <a:pathLst>
              <a:path w="960948" h="1000625">
                <a:moveTo>
                  <a:pt x="0" y="0"/>
                </a:moveTo>
                <a:lnTo>
                  <a:pt x="960948" y="0"/>
                </a:lnTo>
                <a:lnTo>
                  <a:pt x="960948" y="1000625"/>
                </a:lnTo>
                <a:lnTo>
                  <a:pt x="0" y="10006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752928" y="1991225"/>
            <a:ext cx="2279109" cy="429016"/>
          </a:xfrm>
          <a:prstGeom prst="rect">
            <a:avLst/>
          </a:prstGeom>
        </p:spPr>
        <p:txBody>
          <a:bodyPr lIns="0" tIns="0" rIns="0" bIns="0" rtlCol="0" anchor="t">
            <a:spAutoFit/>
          </a:bodyPr>
          <a:lstStyle/>
          <a:p>
            <a:pPr algn="ctr">
              <a:lnSpc>
                <a:spcPts val="3653"/>
              </a:lnSpc>
            </a:pPr>
            <a:r>
              <a:rPr lang="en-US" sz="2609" spc="130">
                <a:solidFill>
                  <a:srgbClr val="1C5739"/>
                </a:solidFill>
                <a:latin typeface="Open Sauce Bold"/>
              </a:rPr>
              <a:t>GROUP 1</a:t>
            </a:r>
          </a:p>
        </p:txBody>
      </p:sp>
      <p:sp>
        <p:nvSpPr>
          <p:cNvPr id="19" name="Freeform 19"/>
          <p:cNvSpPr/>
          <p:nvPr/>
        </p:nvSpPr>
        <p:spPr>
          <a:xfrm>
            <a:off x="12006280" y="1028700"/>
            <a:ext cx="5007805" cy="7581139"/>
          </a:xfrm>
          <a:custGeom>
            <a:avLst/>
            <a:gdLst/>
            <a:ahLst/>
            <a:cxnLst/>
            <a:rect l="l" t="t" r="r" b="b"/>
            <a:pathLst>
              <a:path w="5007805" h="7581139">
                <a:moveTo>
                  <a:pt x="0" y="0"/>
                </a:moveTo>
                <a:lnTo>
                  <a:pt x="5007805" y="0"/>
                </a:lnTo>
                <a:lnTo>
                  <a:pt x="5007805" y="7581139"/>
                </a:lnTo>
                <a:lnTo>
                  <a:pt x="0" y="7581139"/>
                </a:lnTo>
                <a:lnTo>
                  <a:pt x="0" y="0"/>
                </a:lnTo>
                <a:close/>
              </a:path>
            </a:pathLst>
          </a:custGeom>
          <a:blipFill>
            <a:blip r:embed="rId8"/>
            <a:stretch>
              <a:fillRect l="-35570" r="-23808" b="-5279"/>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177687" y="902387"/>
            <a:ext cx="1408888" cy="1280807"/>
          </a:xfrm>
          <a:custGeom>
            <a:avLst/>
            <a:gdLst/>
            <a:ahLst/>
            <a:cxnLst/>
            <a:rect l="l" t="t" r="r" b="b"/>
            <a:pathLst>
              <a:path w="1408888" h="1280807">
                <a:moveTo>
                  <a:pt x="0" y="0"/>
                </a:moveTo>
                <a:lnTo>
                  <a:pt x="1408887" y="0"/>
                </a:lnTo>
                <a:lnTo>
                  <a:pt x="1408887"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763666" y="503768"/>
            <a:ext cx="10676832"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Implementation</a:t>
            </a:r>
          </a:p>
        </p:txBody>
      </p:sp>
      <p:sp>
        <p:nvSpPr>
          <p:cNvPr id="10" name="TextBox 10"/>
          <p:cNvSpPr txBox="1"/>
          <p:nvPr/>
        </p:nvSpPr>
        <p:spPr>
          <a:xfrm>
            <a:off x="2295505" y="2884366"/>
            <a:ext cx="15291069" cy="1901939"/>
          </a:xfrm>
          <a:prstGeom prst="rect">
            <a:avLst/>
          </a:prstGeom>
        </p:spPr>
        <p:txBody>
          <a:bodyPr lIns="0" tIns="0" rIns="0" bIns="0" rtlCol="0" anchor="t">
            <a:spAutoFit/>
          </a:bodyPr>
          <a:lstStyle/>
          <a:p>
            <a:pPr>
              <a:lnSpc>
                <a:spcPts val="2484"/>
              </a:lnSpc>
            </a:pPr>
            <a:endParaRPr/>
          </a:p>
          <a:p>
            <a:pPr marL="431924" lvl="1" indent="-215962">
              <a:lnSpc>
                <a:spcPts val="2760"/>
              </a:lnSpc>
              <a:buFont typeface="Arial"/>
              <a:buChar char="•"/>
            </a:pPr>
            <a:r>
              <a:rPr lang="en-US" sz="2000" spc="196">
                <a:solidFill>
                  <a:srgbClr val="231F20"/>
                </a:solidFill>
                <a:latin typeface="Open Sauce Bold"/>
              </a:rPr>
              <a:t>Use of Infrared sensor: </a:t>
            </a:r>
            <a:r>
              <a:rPr lang="en-US" sz="2000" spc="196">
                <a:solidFill>
                  <a:srgbClr val="231F20"/>
                </a:solidFill>
                <a:latin typeface="Open Sauce"/>
              </a:rPr>
              <a:t>To get the drop count/sec</a:t>
            </a:r>
          </a:p>
          <a:p>
            <a:pPr>
              <a:lnSpc>
                <a:spcPts val="2484"/>
              </a:lnSpc>
            </a:pPr>
            <a:endParaRPr lang="en-US" sz="2000" spc="196">
              <a:solidFill>
                <a:srgbClr val="231F20"/>
              </a:solidFill>
              <a:latin typeface="Open Sauce"/>
            </a:endParaRPr>
          </a:p>
          <a:p>
            <a:pPr>
              <a:lnSpc>
                <a:spcPts val="2484"/>
              </a:lnSpc>
            </a:pPr>
            <a:r>
              <a:rPr lang="en-US" sz="1800" spc="176">
                <a:solidFill>
                  <a:srgbClr val="231F20"/>
                </a:solidFill>
                <a:latin typeface="Open Sauce"/>
              </a:rPr>
              <a:t>  </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1" name="TextBox 11"/>
          <p:cNvSpPr txBox="1"/>
          <p:nvPr/>
        </p:nvSpPr>
        <p:spPr>
          <a:xfrm>
            <a:off x="1681574" y="2274755"/>
            <a:ext cx="8826346" cy="401921"/>
          </a:xfrm>
          <a:prstGeom prst="rect">
            <a:avLst/>
          </a:prstGeom>
        </p:spPr>
        <p:txBody>
          <a:bodyPr lIns="0" tIns="0" rIns="0" bIns="0" rtlCol="0" anchor="t">
            <a:spAutoFit/>
          </a:bodyPr>
          <a:lstStyle/>
          <a:p>
            <a:pPr marL="522080" lvl="1" indent="-261040">
              <a:lnSpc>
                <a:spcPts val="3337"/>
              </a:lnSpc>
              <a:spcBef>
                <a:spcPct val="0"/>
              </a:spcBef>
              <a:buFont typeface="Arial"/>
              <a:buChar char="•"/>
            </a:pPr>
            <a:r>
              <a:rPr lang="en-US" sz="2418" spc="236">
                <a:solidFill>
                  <a:srgbClr val="397D5A"/>
                </a:solidFill>
                <a:latin typeface="Open Sauce Bold"/>
              </a:rPr>
              <a:t>Drip Flow Rate Measurement and Display: </a:t>
            </a:r>
          </a:p>
        </p:txBody>
      </p:sp>
      <p:sp>
        <p:nvSpPr>
          <p:cNvPr id="12" name="Freeform 1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681574" y="4995855"/>
            <a:ext cx="8826346" cy="401921"/>
          </a:xfrm>
          <a:prstGeom prst="rect">
            <a:avLst/>
          </a:prstGeom>
        </p:spPr>
        <p:txBody>
          <a:bodyPr lIns="0" tIns="0" rIns="0" bIns="0" rtlCol="0" anchor="t">
            <a:spAutoFit/>
          </a:bodyPr>
          <a:lstStyle/>
          <a:p>
            <a:pPr marL="522080" lvl="1" indent="-261040">
              <a:lnSpc>
                <a:spcPts val="3337"/>
              </a:lnSpc>
              <a:spcBef>
                <a:spcPct val="0"/>
              </a:spcBef>
              <a:buFont typeface="Arial"/>
              <a:buChar char="•"/>
            </a:pPr>
            <a:r>
              <a:rPr lang="en-US" sz="2418" spc="236">
                <a:solidFill>
                  <a:srgbClr val="397D5A"/>
                </a:solidFill>
                <a:latin typeface="Open Sauce Bold"/>
              </a:rPr>
              <a:t>Percentage of Dose Left: </a:t>
            </a:r>
          </a:p>
        </p:txBody>
      </p:sp>
      <p:sp>
        <p:nvSpPr>
          <p:cNvPr id="15" name="TextBox 15"/>
          <p:cNvSpPr txBox="1"/>
          <p:nvPr/>
        </p:nvSpPr>
        <p:spPr>
          <a:xfrm>
            <a:off x="2416117" y="5502551"/>
            <a:ext cx="15291069" cy="1587614"/>
          </a:xfrm>
          <a:prstGeom prst="rect">
            <a:avLst/>
          </a:prstGeom>
        </p:spPr>
        <p:txBody>
          <a:bodyPr lIns="0" tIns="0" rIns="0" bIns="0" rtlCol="0" anchor="t">
            <a:spAutoFit/>
          </a:bodyPr>
          <a:lstStyle/>
          <a:p>
            <a:pPr>
              <a:lnSpc>
                <a:spcPts val="2484"/>
              </a:lnSpc>
            </a:pPr>
            <a:endParaRPr/>
          </a:p>
          <a:p>
            <a:pPr marL="431924" lvl="1" indent="-215962">
              <a:lnSpc>
                <a:spcPts val="2760"/>
              </a:lnSpc>
              <a:buFont typeface="Arial"/>
              <a:buChar char="•"/>
            </a:pPr>
            <a:r>
              <a:rPr lang="en-US" sz="2000" spc="196">
                <a:solidFill>
                  <a:srgbClr val="231F20"/>
                </a:solidFill>
                <a:latin typeface="Open Sauce Bold"/>
              </a:rPr>
              <a:t>Use of Load cell: </a:t>
            </a:r>
          </a:p>
          <a:p>
            <a:pPr>
              <a:lnSpc>
                <a:spcPts val="2484"/>
              </a:lnSpc>
            </a:pPr>
            <a:r>
              <a:rPr lang="en-US" sz="1800" spc="176">
                <a:solidFill>
                  <a:srgbClr val="231F20"/>
                </a:solidFill>
                <a:latin typeface="Open Sauce"/>
              </a:rPr>
              <a:t>  </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6" name="TextBox 16"/>
          <p:cNvSpPr txBox="1"/>
          <p:nvPr/>
        </p:nvSpPr>
        <p:spPr>
          <a:xfrm>
            <a:off x="2774178" y="3713041"/>
            <a:ext cx="13547945" cy="930389"/>
          </a:xfrm>
          <a:prstGeom prst="rect">
            <a:avLst/>
          </a:prstGeom>
        </p:spPr>
        <p:txBody>
          <a:bodyPr lIns="0" tIns="0" rIns="0" bIns="0" rtlCol="0" anchor="t">
            <a:spAutoFit/>
          </a:bodyPr>
          <a:lstStyle/>
          <a:p>
            <a:pPr marL="0" lvl="0" indent="0">
              <a:lnSpc>
                <a:spcPts val="2484"/>
              </a:lnSpc>
              <a:spcBef>
                <a:spcPct val="0"/>
              </a:spcBef>
            </a:pPr>
            <a:r>
              <a:rPr lang="en-US" sz="1800" spc="176">
                <a:solidFill>
                  <a:srgbClr val="231F20"/>
                </a:solidFill>
                <a:latin typeface="Open Sauce"/>
              </a:rPr>
              <a:t>The IR transmitter emits IR light and the IR receiver on the other end receives the signal. Any medium in between will refract the light and thus will deflect it from reaching the receiver, which generates a pulse </a:t>
            </a:r>
          </a:p>
        </p:txBody>
      </p:sp>
      <p:sp>
        <p:nvSpPr>
          <p:cNvPr id="17" name="TextBox 17"/>
          <p:cNvSpPr txBox="1"/>
          <p:nvPr/>
        </p:nvSpPr>
        <p:spPr>
          <a:xfrm>
            <a:off x="2862385" y="6436001"/>
            <a:ext cx="13547945" cy="616064"/>
          </a:xfrm>
          <a:prstGeom prst="rect">
            <a:avLst/>
          </a:prstGeom>
        </p:spPr>
        <p:txBody>
          <a:bodyPr lIns="0" tIns="0" rIns="0" bIns="0" rtlCol="0" anchor="t">
            <a:spAutoFit/>
          </a:bodyPr>
          <a:lstStyle/>
          <a:p>
            <a:pPr marL="0" lvl="0" indent="0">
              <a:lnSpc>
                <a:spcPts val="2484"/>
              </a:lnSpc>
              <a:spcBef>
                <a:spcPct val="0"/>
              </a:spcBef>
            </a:pPr>
            <a:r>
              <a:rPr lang="en-US" sz="1800" spc="176">
                <a:solidFill>
                  <a:srgbClr val="231F20"/>
                </a:solidFill>
                <a:latin typeface="Open Sauce"/>
              </a:rPr>
              <a:t>The load cell measures the weight of the medicine continuously. This helps in determining the percentage of dose left in reference to the initial weight as 100% dose. </a:t>
            </a:r>
          </a:p>
        </p:txBody>
      </p:sp>
      <p:sp>
        <p:nvSpPr>
          <p:cNvPr id="18" name="TextBox 18"/>
          <p:cNvSpPr txBox="1"/>
          <p:nvPr/>
        </p:nvSpPr>
        <p:spPr>
          <a:xfrm>
            <a:off x="2416117" y="7061590"/>
            <a:ext cx="15291069" cy="1587614"/>
          </a:xfrm>
          <a:prstGeom prst="rect">
            <a:avLst/>
          </a:prstGeom>
        </p:spPr>
        <p:txBody>
          <a:bodyPr lIns="0" tIns="0" rIns="0" bIns="0" rtlCol="0" anchor="t">
            <a:spAutoFit/>
          </a:bodyPr>
          <a:lstStyle/>
          <a:p>
            <a:pPr>
              <a:lnSpc>
                <a:spcPts val="2484"/>
              </a:lnSpc>
            </a:pPr>
            <a:endParaRPr/>
          </a:p>
          <a:p>
            <a:pPr marL="431924" lvl="1" indent="-215962">
              <a:lnSpc>
                <a:spcPts val="2760"/>
              </a:lnSpc>
              <a:buFont typeface="Arial"/>
              <a:buChar char="•"/>
            </a:pPr>
            <a:r>
              <a:rPr lang="en-US" sz="2000" spc="196">
                <a:solidFill>
                  <a:srgbClr val="231F20"/>
                </a:solidFill>
                <a:latin typeface="Open Sauce Bold"/>
              </a:rPr>
              <a:t>Use of LED lights: </a:t>
            </a:r>
          </a:p>
          <a:p>
            <a:pPr>
              <a:lnSpc>
                <a:spcPts val="2484"/>
              </a:lnSpc>
            </a:pPr>
            <a:r>
              <a:rPr lang="en-US" sz="1800" spc="176">
                <a:solidFill>
                  <a:srgbClr val="231F20"/>
                </a:solidFill>
                <a:latin typeface="Open Sauce"/>
              </a:rPr>
              <a:t>  </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9" name="TextBox 19"/>
          <p:cNvSpPr txBox="1"/>
          <p:nvPr/>
        </p:nvSpPr>
        <p:spPr>
          <a:xfrm>
            <a:off x="2862385" y="7819951"/>
            <a:ext cx="13547945" cy="616064"/>
          </a:xfrm>
          <a:prstGeom prst="rect">
            <a:avLst/>
          </a:prstGeom>
        </p:spPr>
        <p:txBody>
          <a:bodyPr lIns="0" tIns="0" rIns="0" bIns="0" rtlCol="0" anchor="t">
            <a:spAutoFit/>
          </a:bodyPr>
          <a:lstStyle/>
          <a:p>
            <a:pPr marL="0" lvl="0" indent="0">
              <a:lnSpc>
                <a:spcPts val="2484"/>
              </a:lnSpc>
              <a:spcBef>
                <a:spcPct val="0"/>
              </a:spcBef>
            </a:pPr>
            <a:r>
              <a:rPr lang="en-US" sz="1800" spc="176">
                <a:solidFill>
                  <a:srgbClr val="231F20"/>
                </a:solidFill>
                <a:latin typeface="Open Sauce"/>
              </a:rPr>
              <a:t>We’ll use 3 LED light, Green, Yellow and Red, according to the peercentage of dose left. The red light represents an alerting situation and need to replace the IV bottle.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644779" y="1521775"/>
            <a:ext cx="7249294" cy="7922725"/>
          </a:xfrm>
          <a:custGeom>
            <a:avLst/>
            <a:gdLst/>
            <a:ahLst/>
            <a:cxnLst/>
            <a:rect l="l" t="t" r="r" b="b"/>
            <a:pathLst>
              <a:path w="7249294" h="7922725">
                <a:moveTo>
                  <a:pt x="0" y="0"/>
                </a:moveTo>
                <a:lnTo>
                  <a:pt x="7249294" y="0"/>
                </a:lnTo>
                <a:lnTo>
                  <a:pt x="7249294" y="7922726"/>
                </a:lnTo>
                <a:lnTo>
                  <a:pt x="0" y="7922726"/>
                </a:lnTo>
                <a:lnTo>
                  <a:pt x="0" y="0"/>
                </a:lnTo>
                <a:close/>
              </a:path>
            </a:pathLst>
          </a:custGeom>
          <a:blipFill>
            <a:blip r:embed="rId6"/>
            <a:stretch>
              <a:fillRect/>
            </a:stretch>
          </a:blipFill>
        </p:spPr>
      </p:sp>
      <p:sp>
        <p:nvSpPr>
          <p:cNvPr id="10" name="TextBox 10"/>
          <p:cNvSpPr txBox="1"/>
          <p:nvPr/>
        </p:nvSpPr>
        <p:spPr>
          <a:xfrm>
            <a:off x="6210212" y="275283"/>
            <a:ext cx="10676832"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Brainstorming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3183225" y="1590451"/>
            <a:ext cx="12613280" cy="7518419"/>
          </a:xfrm>
          <a:custGeom>
            <a:avLst/>
            <a:gdLst/>
            <a:ahLst/>
            <a:cxnLst/>
            <a:rect l="l" t="t" r="r" b="b"/>
            <a:pathLst>
              <a:path w="12613280" h="7518419">
                <a:moveTo>
                  <a:pt x="0" y="0"/>
                </a:moveTo>
                <a:lnTo>
                  <a:pt x="12613280" y="0"/>
                </a:lnTo>
                <a:lnTo>
                  <a:pt x="12613280" y="7518419"/>
                </a:lnTo>
                <a:lnTo>
                  <a:pt x="0" y="7518419"/>
                </a:lnTo>
                <a:lnTo>
                  <a:pt x="0" y="0"/>
                </a:lnTo>
                <a:close/>
              </a:path>
            </a:pathLst>
          </a:custGeom>
          <a:blipFill>
            <a:blip r:embed="rId2"/>
            <a:stretch>
              <a:fillRect/>
            </a:stretch>
          </a:blipFill>
        </p:spPr>
      </p:sp>
      <p:grpSp>
        <p:nvGrpSpPr>
          <p:cNvPr id="3" name="Group 3"/>
          <p:cNvGrpSpPr/>
          <p:nvPr/>
        </p:nvGrpSpPr>
        <p:grpSpPr>
          <a:xfrm>
            <a:off x="11809095" y="4652962"/>
            <a:ext cx="252412" cy="307658"/>
            <a:chOff x="0" y="0"/>
            <a:chExt cx="336550" cy="410210"/>
          </a:xfrm>
        </p:grpSpPr>
        <p:sp>
          <p:nvSpPr>
            <p:cNvPr id="4" name="Freeform 4"/>
            <p:cNvSpPr/>
            <p:nvPr/>
          </p:nvSpPr>
          <p:spPr>
            <a:xfrm>
              <a:off x="49530" y="48260"/>
              <a:ext cx="238760" cy="313690"/>
            </a:xfrm>
            <a:custGeom>
              <a:avLst/>
              <a:gdLst/>
              <a:ahLst/>
              <a:cxnLst/>
              <a:rect l="l" t="t" r="r" b="b"/>
              <a:pathLst>
                <a:path w="238760" h="313690">
                  <a:moveTo>
                    <a:pt x="187960" y="298450"/>
                  </a:moveTo>
                  <a:cubicBezTo>
                    <a:pt x="78740" y="106680"/>
                    <a:pt x="5080" y="52070"/>
                    <a:pt x="1270" y="26670"/>
                  </a:cubicBezTo>
                  <a:cubicBezTo>
                    <a:pt x="0" y="16510"/>
                    <a:pt x="6350" y="8890"/>
                    <a:pt x="11430" y="5080"/>
                  </a:cubicBezTo>
                  <a:cubicBezTo>
                    <a:pt x="17780" y="1270"/>
                    <a:pt x="29210" y="0"/>
                    <a:pt x="35560" y="2540"/>
                  </a:cubicBezTo>
                  <a:cubicBezTo>
                    <a:pt x="43180" y="6350"/>
                    <a:pt x="52070" y="20320"/>
                    <a:pt x="52070" y="27940"/>
                  </a:cubicBezTo>
                  <a:cubicBezTo>
                    <a:pt x="52070" y="35560"/>
                    <a:pt x="45720" y="45720"/>
                    <a:pt x="39370" y="48260"/>
                  </a:cubicBezTo>
                  <a:cubicBezTo>
                    <a:pt x="31750" y="52070"/>
                    <a:pt x="13970" y="50800"/>
                    <a:pt x="8890" y="44450"/>
                  </a:cubicBezTo>
                  <a:cubicBezTo>
                    <a:pt x="2540" y="38100"/>
                    <a:pt x="2540" y="13970"/>
                    <a:pt x="8890" y="7620"/>
                  </a:cubicBezTo>
                  <a:cubicBezTo>
                    <a:pt x="13970" y="1270"/>
                    <a:pt x="27940" y="0"/>
                    <a:pt x="40640" y="5080"/>
                  </a:cubicBezTo>
                  <a:cubicBezTo>
                    <a:pt x="69850" y="16510"/>
                    <a:pt x="124460" y="87630"/>
                    <a:pt x="157480" y="134620"/>
                  </a:cubicBezTo>
                  <a:cubicBezTo>
                    <a:pt x="190500" y="181610"/>
                    <a:pt x="238760" y="260350"/>
                    <a:pt x="236220" y="288290"/>
                  </a:cubicBezTo>
                  <a:cubicBezTo>
                    <a:pt x="234950" y="299720"/>
                    <a:pt x="227330" y="308610"/>
                    <a:pt x="219710" y="311150"/>
                  </a:cubicBezTo>
                  <a:cubicBezTo>
                    <a:pt x="212090" y="313690"/>
                    <a:pt x="187960" y="298450"/>
                    <a:pt x="187960" y="298450"/>
                  </a:cubicBezTo>
                </a:path>
              </a:pathLst>
            </a:custGeom>
            <a:solidFill>
              <a:srgbClr val="397D5A"/>
            </a:solidFill>
            <a:ln cap="sq">
              <a:noFill/>
              <a:prstDash val="solid"/>
              <a:miter/>
            </a:ln>
          </p:spPr>
        </p:sp>
      </p:grpSp>
      <p:grpSp>
        <p:nvGrpSpPr>
          <p:cNvPr id="5" name="Group 5"/>
          <p:cNvGrpSpPr/>
          <p:nvPr/>
        </p:nvGrpSpPr>
        <p:grpSpPr>
          <a:xfrm>
            <a:off x="11752898" y="4826318"/>
            <a:ext cx="300990" cy="278130"/>
            <a:chOff x="0" y="0"/>
            <a:chExt cx="401320" cy="370840"/>
          </a:xfrm>
        </p:grpSpPr>
        <p:sp>
          <p:nvSpPr>
            <p:cNvPr id="6" name="Freeform 6"/>
            <p:cNvSpPr/>
            <p:nvPr/>
          </p:nvSpPr>
          <p:spPr>
            <a:xfrm>
              <a:off x="48260" y="46990"/>
              <a:ext cx="303530" cy="276860"/>
            </a:xfrm>
            <a:custGeom>
              <a:avLst/>
              <a:gdLst/>
              <a:ahLst/>
              <a:cxnLst/>
              <a:rect l="l" t="t" r="r" b="b"/>
              <a:pathLst>
                <a:path w="303530" h="276860">
                  <a:moveTo>
                    <a:pt x="287020" y="52070"/>
                  </a:moveTo>
                  <a:cubicBezTo>
                    <a:pt x="140970" y="149860"/>
                    <a:pt x="71120" y="260350"/>
                    <a:pt x="38100" y="271780"/>
                  </a:cubicBezTo>
                  <a:cubicBezTo>
                    <a:pt x="25400" y="276860"/>
                    <a:pt x="13970" y="274320"/>
                    <a:pt x="7620" y="267970"/>
                  </a:cubicBezTo>
                  <a:cubicBezTo>
                    <a:pt x="2540" y="262890"/>
                    <a:pt x="0" y="245110"/>
                    <a:pt x="3810" y="237490"/>
                  </a:cubicBezTo>
                  <a:cubicBezTo>
                    <a:pt x="6350" y="231140"/>
                    <a:pt x="16510" y="224790"/>
                    <a:pt x="24130" y="224790"/>
                  </a:cubicBezTo>
                  <a:cubicBezTo>
                    <a:pt x="30480" y="224790"/>
                    <a:pt x="41910" y="227330"/>
                    <a:pt x="45720" y="233680"/>
                  </a:cubicBezTo>
                  <a:cubicBezTo>
                    <a:pt x="50800" y="240030"/>
                    <a:pt x="52070" y="257810"/>
                    <a:pt x="46990" y="264160"/>
                  </a:cubicBezTo>
                  <a:cubicBezTo>
                    <a:pt x="41910" y="270510"/>
                    <a:pt x="24130" y="276860"/>
                    <a:pt x="16510" y="273050"/>
                  </a:cubicBezTo>
                  <a:cubicBezTo>
                    <a:pt x="8890" y="269240"/>
                    <a:pt x="0" y="254000"/>
                    <a:pt x="2540" y="240030"/>
                  </a:cubicBezTo>
                  <a:cubicBezTo>
                    <a:pt x="10160" y="199390"/>
                    <a:pt x="148590" y="72390"/>
                    <a:pt x="203200" y="35560"/>
                  </a:cubicBezTo>
                  <a:cubicBezTo>
                    <a:pt x="232410" y="16510"/>
                    <a:pt x="261620" y="0"/>
                    <a:pt x="279400" y="3810"/>
                  </a:cubicBezTo>
                  <a:cubicBezTo>
                    <a:pt x="290830" y="6350"/>
                    <a:pt x="300990" y="19050"/>
                    <a:pt x="302260" y="27940"/>
                  </a:cubicBezTo>
                  <a:cubicBezTo>
                    <a:pt x="303530" y="35560"/>
                    <a:pt x="287020" y="52070"/>
                    <a:pt x="287020" y="52070"/>
                  </a:cubicBezTo>
                </a:path>
              </a:pathLst>
            </a:custGeom>
            <a:solidFill>
              <a:srgbClr val="397D5A"/>
            </a:solidFill>
            <a:ln cap="sq">
              <a:noFill/>
              <a:prstDash val="solid"/>
              <a:miter/>
            </a:ln>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Box 2"/>
          <p:cNvSpPr txBox="1"/>
          <p:nvPr/>
        </p:nvSpPr>
        <p:spPr>
          <a:xfrm>
            <a:off x="4106717" y="513545"/>
            <a:ext cx="9672645" cy="935060"/>
          </a:xfrm>
          <a:prstGeom prst="rect">
            <a:avLst/>
          </a:prstGeom>
        </p:spPr>
        <p:txBody>
          <a:bodyPr lIns="0" tIns="0" rIns="0" bIns="0" rtlCol="0" anchor="t">
            <a:spAutoFit/>
          </a:bodyPr>
          <a:lstStyle/>
          <a:p>
            <a:pPr algn="ctr">
              <a:lnSpc>
                <a:spcPts val="7786"/>
              </a:lnSpc>
            </a:pPr>
            <a:r>
              <a:rPr lang="en-US" sz="5561">
                <a:solidFill>
                  <a:srgbClr val="397D5A"/>
                </a:solidFill>
                <a:latin typeface="Canva Sans Bold"/>
              </a:rPr>
              <a:t>Required Components:</a:t>
            </a:r>
          </a:p>
        </p:txBody>
      </p:sp>
      <p:sp>
        <p:nvSpPr>
          <p:cNvPr id="3" name="TextBox 3"/>
          <p:cNvSpPr txBox="1"/>
          <p:nvPr/>
        </p:nvSpPr>
        <p:spPr>
          <a:xfrm>
            <a:off x="2846410" y="2453640"/>
            <a:ext cx="12193260" cy="6210514"/>
          </a:xfrm>
          <a:prstGeom prst="rect">
            <a:avLst/>
          </a:prstGeom>
        </p:spPr>
        <p:txBody>
          <a:bodyPr lIns="0" tIns="0" rIns="0" bIns="0" rtlCol="0" anchor="t">
            <a:spAutoFit/>
          </a:bodyPr>
          <a:lstStyle/>
          <a:p>
            <a:pPr marL="820424" lvl="1" indent="-410212">
              <a:lnSpc>
                <a:spcPts val="5320"/>
              </a:lnSpc>
              <a:buFont typeface="Arial"/>
              <a:buChar char="•"/>
            </a:pPr>
            <a:r>
              <a:rPr lang="en-US" sz="3800">
                <a:solidFill>
                  <a:srgbClr val="000000"/>
                </a:solidFill>
                <a:latin typeface="Canva Sans"/>
              </a:rPr>
              <a:t>IR sensor - Rs.700</a:t>
            </a:r>
          </a:p>
          <a:p>
            <a:pPr marL="820424" lvl="1" indent="-410212">
              <a:lnSpc>
                <a:spcPts val="5320"/>
              </a:lnSpc>
              <a:buFont typeface="Arial"/>
              <a:buChar char="•"/>
            </a:pPr>
            <a:r>
              <a:rPr lang="en-US" sz="3800">
                <a:solidFill>
                  <a:srgbClr val="000000"/>
                </a:solidFill>
                <a:latin typeface="Canva Sans"/>
              </a:rPr>
              <a:t>Load Cell Sensor + Load cell Amplifier - Rs. 600</a:t>
            </a:r>
          </a:p>
          <a:p>
            <a:pPr marL="820424" lvl="1" indent="-410212">
              <a:lnSpc>
                <a:spcPts val="5320"/>
              </a:lnSpc>
              <a:buFont typeface="Arial"/>
              <a:buChar char="•"/>
            </a:pPr>
            <a:r>
              <a:rPr lang="en-US" sz="3800">
                <a:solidFill>
                  <a:srgbClr val="000000"/>
                </a:solidFill>
                <a:latin typeface="Canva Sans"/>
              </a:rPr>
              <a:t>Arduino - Rs. 800 </a:t>
            </a:r>
          </a:p>
          <a:p>
            <a:pPr marL="820424" lvl="1" indent="-410212">
              <a:lnSpc>
                <a:spcPts val="5320"/>
              </a:lnSpc>
              <a:buFont typeface="Arial"/>
              <a:buChar char="•"/>
            </a:pPr>
            <a:r>
              <a:rPr lang="en-US" sz="3800">
                <a:solidFill>
                  <a:srgbClr val="000000"/>
                </a:solidFill>
                <a:latin typeface="Canva Sans"/>
              </a:rPr>
              <a:t>Batteries(5V) - Rs.600</a:t>
            </a:r>
          </a:p>
          <a:p>
            <a:pPr marL="820424" lvl="1" indent="-410212">
              <a:lnSpc>
                <a:spcPts val="5320"/>
              </a:lnSpc>
              <a:buFont typeface="Arial"/>
              <a:buChar char="•"/>
            </a:pPr>
            <a:r>
              <a:rPr lang="en-US" sz="3800">
                <a:solidFill>
                  <a:srgbClr val="000000"/>
                </a:solidFill>
                <a:latin typeface="Canva Sans"/>
              </a:rPr>
              <a:t>Breadboard +Jumper wires - Rs. 240</a:t>
            </a:r>
          </a:p>
          <a:p>
            <a:pPr marL="820424" lvl="1" indent="-410212">
              <a:lnSpc>
                <a:spcPts val="5320"/>
              </a:lnSpc>
              <a:buFont typeface="Arial"/>
              <a:buChar char="•"/>
            </a:pPr>
            <a:r>
              <a:rPr lang="en-US" sz="3800">
                <a:solidFill>
                  <a:srgbClr val="000000"/>
                </a:solidFill>
                <a:latin typeface="Canva Sans"/>
              </a:rPr>
              <a:t>LED lights</a:t>
            </a:r>
          </a:p>
          <a:p>
            <a:pPr>
              <a:lnSpc>
                <a:spcPts val="5320"/>
              </a:lnSpc>
            </a:pPr>
            <a:r>
              <a:rPr lang="en-US" sz="3800">
                <a:solidFill>
                  <a:srgbClr val="000000"/>
                </a:solidFill>
                <a:latin typeface="Canva Sans"/>
              </a:rPr>
              <a:t>   </a:t>
            </a:r>
          </a:p>
          <a:p>
            <a:pPr>
              <a:lnSpc>
                <a:spcPts val="5320"/>
              </a:lnSpc>
            </a:pPr>
            <a:r>
              <a:rPr lang="en-US" sz="3800">
                <a:solidFill>
                  <a:srgbClr val="000000"/>
                </a:solidFill>
                <a:latin typeface="Canva Sans"/>
              </a:rPr>
              <a:t>     </a:t>
            </a:r>
            <a:r>
              <a:rPr lang="en-US" sz="3800">
                <a:solidFill>
                  <a:srgbClr val="000000"/>
                </a:solidFill>
                <a:latin typeface="Canva Sans Bold"/>
              </a:rPr>
              <a:t>Total under Rs.5000</a:t>
            </a:r>
          </a:p>
          <a:p>
            <a:pPr algn="ctr">
              <a:lnSpc>
                <a:spcPts val="7256"/>
              </a:lnSpc>
            </a:pPr>
            <a:endParaRPr lang="en-US" sz="3800">
              <a:solidFill>
                <a:srgbClr val="000000"/>
              </a:solidFill>
              <a:latin typeface="Canva Sans Bold"/>
            </a:endParaRPr>
          </a:p>
        </p:txBody>
      </p:sp>
      <p:grpSp>
        <p:nvGrpSpPr>
          <p:cNvPr id="4" name="Group 4"/>
          <p:cNvGrpSpPr/>
          <p:nvPr/>
        </p:nvGrpSpPr>
        <p:grpSpPr>
          <a:xfrm>
            <a:off x="11157585" y="2529840"/>
            <a:ext cx="110490" cy="108585"/>
            <a:chOff x="0" y="0"/>
            <a:chExt cx="147320" cy="144780"/>
          </a:xfrm>
        </p:grpSpPr>
        <p:sp>
          <p:nvSpPr>
            <p:cNvPr id="5" name="Freeform 5"/>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397D5A"/>
            </a:solidFill>
            <a:ln cap="sq">
              <a:noFill/>
              <a:prstDash val="solid"/>
              <a:miter/>
            </a:ln>
          </p:spPr>
        </p:sp>
      </p:grpSp>
      <p:grpSp>
        <p:nvGrpSpPr>
          <p:cNvPr id="6" name="Group 6"/>
          <p:cNvGrpSpPr/>
          <p:nvPr/>
        </p:nvGrpSpPr>
        <p:grpSpPr>
          <a:xfrm>
            <a:off x="8072438" y="1003935"/>
            <a:ext cx="110490" cy="107633"/>
            <a:chOff x="0" y="0"/>
            <a:chExt cx="147320" cy="143510"/>
          </a:xfrm>
        </p:grpSpPr>
        <p:sp>
          <p:nvSpPr>
            <p:cNvPr id="7" name="Freeform 7"/>
            <p:cNvSpPr/>
            <p:nvPr/>
          </p:nvSpPr>
          <p:spPr>
            <a:xfrm>
              <a:off x="45720" y="45720"/>
              <a:ext cx="50800" cy="50800"/>
            </a:xfrm>
            <a:custGeom>
              <a:avLst/>
              <a:gdLst/>
              <a:ahLst/>
              <a:cxnLst/>
              <a:rect l="l" t="t" r="r" b="b"/>
              <a:pathLst>
                <a:path w="50800" h="50800">
                  <a:moveTo>
                    <a:pt x="50800" y="16510"/>
                  </a:moveTo>
                  <a:cubicBezTo>
                    <a:pt x="29210" y="50800"/>
                    <a:pt x="10160" y="44450"/>
                    <a:pt x="5080" y="38100"/>
                  </a:cubicBezTo>
                  <a:cubicBezTo>
                    <a:pt x="0" y="31750"/>
                    <a:pt x="3810" y="10160"/>
                    <a:pt x="10160" y="5080"/>
                  </a:cubicBezTo>
                  <a:cubicBezTo>
                    <a:pt x="16510" y="0"/>
                    <a:pt x="44450" y="6350"/>
                    <a:pt x="44450" y="6350"/>
                  </a:cubicBezTo>
                </a:path>
              </a:pathLst>
            </a:custGeom>
            <a:solidFill>
              <a:srgbClr val="397D5A"/>
            </a:solidFill>
            <a:ln cap="sq">
              <a:noFill/>
              <a:prstDash val="solid"/>
              <a:miter/>
            </a:ln>
          </p:spPr>
        </p:sp>
      </p:grpSp>
      <p:grpSp>
        <p:nvGrpSpPr>
          <p:cNvPr id="8" name="Group 8"/>
          <p:cNvGrpSpPr/>
          <p:nvPr/>
        </p:nvGrpSpPr>
        <p:grpSpPr>
          <a:xfrm>
            <a:off x="12429172" y="1130618"/>
            <a:ext cx="111442" cy="108585"/>
            <a:chOff x="0" y="0"/>
            <a:chExt cx="148590" cy="144780"/>
          </a:xfrm>
        </p:grpSpPr>
        <p:sp>
          <p:nvSpPr>
            <p:cNvPr id="9" name="Freeform 9"/>
            <p:cNvSpPr/>
            <p:nvPr/>
          </p:nvSpPr>
          <p:spPr>
            <a:xfrm>
              <a:off x="46990" y="45720"/>
              <a:ext cx="50800" cy="52070"/>
            </a:xfrm>
            <a:custGeom>
              <a:avLst/>
              <a:gdLst/>
              <a:ahLst/>
              <a:cxnLst/>
              <a:rect l="l" t="t" r="r" b="b"/>
              <a:pathLst>
                <a:path w="50800" h="52070">
                  <a:moveTo>
                    <a:pt x="50800" y="17780"/>
                  </a:moveTo>
                  <a:cubicBezTo>
                    <a:pt x="29210" y="52070"/>
                    <a:pt x="7620" y="45720"/>
                    <a:pt x="3810" y="38100"/>
                  </a:cubicBezTo>
                  <a:cubicBezTo>
                    <a:pt x="0" y="30480"/>
                    <a:pt x="3810" y="10160"/>
                    <a:pt x="10160" y="5080"/>
                  </a:cubicBezTo>
                  <a:cubicBezTo>
                    <a:pt x="16510" y="0"/>
                    <a:pt x="44450" y="7620"/>
                    <a:pt x="44450" y="7620"/>
                  </a:cubicBezTo>
                </a:path>
              </a:pathLst>
            </a:custGeom>
            <a:solidFill>
              <a:srgbClr val="397D5A"/>
            </a:solidFill>
            <a:ln cap="sq">
              <a:noFill/>
              <a:prstDash val="solid"/>
              <a:miter/>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475963" y="3478621"/>
            <a:ext cx="13336074" cy="3053534"/>
          </a:xfrm>
          <a:prstGeom prst="rect">
            <a:avLst/>
          </a:prstGeom>
        </p:spPr>
        <p:txBody>
          <a:bodyPr lIns="0" tIns="0" rIns="0" bIns="0" rtlCol="0" anchor="t">
            <a:spAutoFit/>
          </a:bodyPr>
          <a:lstStyle/>
          <a:p>
            <a:pPr algn="ctr">
              <a:lnSpc>
                <a:spcPts val="11740"/>
              </a:lnSpc>
            </a:pPr>
            <a:r>
              <a:rPr lang="en-US" sz="8507" spc="833">
                <a:solidFill>
                  <a:srgbClr val="FFFFFF"/>
                </a:solidFill>
                <a:latin typeface="Codec Pro ExtraBold"/>
              </a:rPr>
              <a:t>PROGRESS </a:t>
            </a:r>
          </a:p>
          <a:p>
            <a:pPr algn="ctr">
              <a:lnSpc>
                <a:spcPts val="11740"/>
              </a:lnSpc>
            </a:pPr>
            <a:r>
              <a:rPr lang="en-US" sz="8507" spc="833">
                <a:solidFill>
                  <a:srgbClr val="FFFFFF"/>
                </a:solidFill>
                <a:latin typeface="Codec Pro ExtraBold"/>
              </a:rPr>
              <a:t>REPORT</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59222" y="1700895"/>
            <a:ext cx="2440611" cy="3046955"/>
          </a:xfrm>
          <a:custGeom>
            <a:avLst/>
            <a:gdLst/>
            <a:ahLst/>
            <a:cxnLst/>
            <a:rect l="l" t="t" r="r" b="b"/>
            <a:pathLst>
              <a:path w="2440611" h="3046955">
                <a:moveTo>
                  <a:pt x="0" y="0"/>
                </a:moveTo>
                <a:lnTo>
                  <a:pt x="2440610" y="0"/>
                </a:lnTo>
                <a:lnTo>
                  <a:pt x="2440610" y="3046955"/>
                </a:lnTo>
                <a:lnTo>
                  <a:pt x="0" y="3046955"/>
                </a:lnTo>
                <a:lnTo>
                  <a:pt x="0" y="0"/>
                </a:lnTo>
                <a:close/>
              </a:path>
            </a:pathLst>
          </a:custGeom>
          <a:blipFill>
            <a:blip r:embed="rId6"/>
            <a:stretch>
              <a:fillRect/>
            </a:stretch>
          </a:blipFill>
        </p:spPr>
      </p:sp>
      <p:sp>
        <p:nvSpPr>
          <p:cNvPr id="6" name="Freeform 6"/>
          <p:cNvSpPr/>
          <p:nvPr/>
        </p:nvSpPr>
        <p:spPr>
          <a:xfrm>
            <a:off x="6897012" y="1984128"/>
            <a:ext cx="3803563" cy="2118585"/>
          </a:xfrm>
          <a:custGeom>
            <a:avLst/>
            <a:gdLst/>
            <a:ahLst/>
            <a:cxnLst/>
            <a:rect l="l" t="t" r="r" b="b"/>
            <a:pathLst>
              <a:path w="3803563" h="2118585">
                <a:moveTo>
                  <a:pt x="0" y="0"/>
                </a:moveTo>
                <a:lnTo>
                  <a:pt x="3803564" y="0"/>
                </a:lnTo>
                <a:lnTo>
                  <a:pt x="3803564" y="2118585"/>
                </a:lnTo>
                <a:lnTo>
                  <a:pt x="0" y="2118585"/>
                </a:lnTo>
                <a:lnTo>
                  <a:pt x="0" y="0"/>
                </a:lnTo>
                <a:close/>
              </a:path>
            </a:pathLst>
          </a:custGeom>
          <a:blipFill>
            <a:blip r:embed="rId7"/>
            <a:stretch>
              <a:fillRect/>
            </a:stretch>
          </a:blipFill>
        </p:spPr>
      </p:sp>
      <p:sp>
        <p:nvSpPr>
          <p:cNvPr id="7" name="Freeform 7"/>
          <p:cNvSpPr/>
          <p:nvPr/>
        </p:nvSpPr>
        <p:spPr>
          <a:xfrm>
            <a:off x="12402532" y="1915744"/>
            <a:ext cx="3487661" cy="2617257"/>
          </a:xfrm>
          <a:custGeom>
            <a:avLst/>
            <a:gdLst/>
            <a:ahLst/>
            <a:cxnLst/>
            <a:rect l="l" t="t" r="r" b="b"/>
            <a:pathLst>
              <a:path w="3487661" h="2617257">
                <a:moveTo>
                  <a:pt x="0" y="0"/>
                </a:moveTo>
                <a:lnTo>
                  <a:pt x="3487661" y="0"/>
                </a:lnTo>
                <a:lnTo>
                  <a:pt x="3487661" y="2617257"/>
                </a:lnTo>
                <a:lnTo>
                  <a:pt x="0" y="2617257"/>
                </a:lnTo>
                <a:lnTo>
                  <a:pt x="0" y="0"/>
                </a:lnTo>
                <a:close/>
              </a:path>
            </a:pathLst>
          </a:custGeom>
          <a:blipFill>
            <a:blip r:embed="rId8"/>
            <a:stretch>
              <a:fillRect/>
            </a:stretch>
          </a:blipFill>
        </p:spPr>
      </p:sp>
      <p:sp>
        <p:nvSpPr>
          <p:cNvPr id="8" name="Freeform 8"/>
          <p:cNvSpPr/>
          <p:nvPr/>
        </p:nvSpPr>
        <p:spPr>
          <a:xfrm>
            <a:off x="3933056" y="6253446"/>
            <a:ext cx="2401227" cy="2390320"/>
          </a:xfrm>
          <a:custGeom>
            <a:avLst/>
            <a:gdLst/>
            <a:ahLst/>
            <a:cxnLst/>
            <a:rect l="l" t="t" r="r" b="b"/>
            <a:pathLst>
              <a:path w="2401227" h="2390320">
                <a:moveTo>
                  <a:pt x="0" y="0"/>
                </a:moveTo>
                <a:lnTo>
                  <a:pt x="2401227" y="0"/>
                </a:lnTo>
                <a:lnTo>
                  <a:pt x="2401227" y="2390319"/>
                </a:lnTo>
                <a:lnTo>
                  <a:pt x="0" y="2390319"/>
                </a:lnTo>
                <a:lnTo>
                  <a:pt x="0" y="0"/>
                </a:lnTo>
                <a:close/>
              </a:path>
            </a:pathLst>
          </a:custGeom>
          <a:blipFill>
            <a:blip r:embed="rId9"/>
            <a:stretch>
              <a:fillRect l="-38792" t="-74854" r="-43217" b="-68790"/>
            </a:stretch>
          </a:blipFill>
        </p:spPr>
      </p:sp>
      <p:sp>
        <p:nvSpPr>
          <p:cNvPr id="9" name="Freeform 9"/>
          <p:cNvSpPr/>
          <p:nvPr/>
        </p:nvSpPr>
        <p:spPr>
          <a:xfrm>
            <a:off x="1696308" y="6253446"/>
            <a:ext cx="2236748" cy="2390320"/>
          </a:xfrm>
          <a:custGeom>
            <a:avLst/>
            <a:gdLst/>
            <a:ahLst/>
            <a:cxnLst/>
            <a:rect l="l" t="t" r="r" b="b"/>
            <a:pathLst>
              <a:path w="2236748" h="2390320">
                <a:moveTo>
                  <a:pt x="0" y="0"/>
                </a:moveTo>
                <a:lnTo>
                  <a:pt x="2236748" y="0"/>
                </a:lnTo>
                <a:lnTo>
                  <a:pt x="2236748" y="2390319"/>
                </a:lnTo>
                <a:lnTo>
                  <a:pt x="0" y="2390319"/>
                </a:lnTo>
                <a:lnTo>
                  <a:pt x="0" y="0"/>
                </a:lnTo>
                <a:close/>
              </a:path>
            </a:pathLst>
          </a:custGeom>
          <a:blipFill>
            <a:blip r:embed="rId10"/>
            <a:stretch>
              <a:fillRect l="-35972" t="-90501" r="-43438" b="-33215"/>
            </a:stretch>
          </a:blipFill>
        </p:spPr>
      </p:sp>
      <p:sp>
        <p:nvSpPr>
          <p:cNvPr id="10" name="Freeform 10"/>
          <p:cNvSpPr/>
          <p:nvPr/>
        </p:nvSpPr>
        <p:spPr>
          <a:xfrm>
            <a:off x="7591277" y="6192897"/>
            <a:ext cx="3346623" cy="2511417"/>
          </a:xfrm>
          <a:custGeom>
            <a:avLst/>
            <a:gdLst/>
            <a:ahLst/>
            <a:cxnLst/>
            <a:rect l="l" t="t" r="r" b="b"/>
            <a:pathLst>
              <a:path w="3346623" h="2511417">
                <a:moveTo>
                  <a:pt x="0" y="0"/>
                </a:moveTo>
                <a:lnTo>
                  <a:pt x="3346623" y="0"/>
                </a:lnTo>
                <a:lnTo>
                  <a:pt x="3346623" y="2511417"/>
                </a:lnTo>
                <a:lnTo>
                  <a:pt x="0" y="2511417"/>
                </a:lnTo>
                <a:lnTo>
                  <a:pt x="0" y="0"/>
                </a:lnTo>
                <a:close/>
              </a:path>
            </a:pathLst>
          </a:custGeom>
          <a:blipFill>
            <a:blip r:embed="rId11"/>
            <a:stretch>
              <a:fillRect/>
            </a:stretch>
          </a:blipFill>
        </p:spPr>
      </p:sp>
      <p:sp>
        <p:nvSpPr>
          <p:cNvPr id="11" name="Freeform 11"/>
          <p:cNvSpPr/>
          <p:nvPr/>
        </p:nvSpPr>
        <p:spPr>
          <a:xfrm>
            <a:off x="12277005" y="6000308"/>
            <a:ext cx="3860607" cy="2643457"/>
          </a:xfrm>
          <a:custGeom>
            <a:avLst/>
            <a:gdLst/>
            <a:ahLst/>
            <a:cxnLst/>
            <a:rect l="l" t="t" r="r" b="b"/>
            <a:pathLst>
              <a:path w="3860607" h="2643457">
                <a:moveTo>
                  <a:pt x="0" y="0"/>
                </a:moveTo>
                <a:lnTo>
                  <a:pt x="3860607" y="0"/>
                </a:lnTo>
                <a:lnTo>
                  <a:pt x="3860607" y="2643457"/>
                </a:lnTo>
                <a:lnTo>
                  <a:pt x="0" y="2643457"/>
                </a:lnTo>
                <a:lnTo>
                  <a:pt x="0" y="0"/>
                </a:lnTo>
                <a:close/>
              </a:path>
            </a:pathLst>
          </a:custGeom>
          <a:blipFill>
            <a:blip r:embed="rId12"/>
            <a:stretch>
              <a:fillRect l="-8338" b="-18734"/>
            </a:stretch>
          </a:blipFill>
        </p:spPr>
      </p:sp>
      <p:sp>
        <p:nvSpPr>
          <p:cNvPr id="12" name="TextBox 12"/>
          <p:cNvSpPr txBox="1"/>
          <p:nvPr/>
        </p:nvSpPr>
        <p:spPr>
          <a:xfrm>
            <a:off x="6210212" y="275283"/>
            <a:ext cx="10676832"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Components </a:t>
            </a:r>
          </a:p>
        </p:txBody>
      </p:sp>
      <p:sp>
        <p:nvSpPr>
          <p:cNvPr id="13" name="TextBox 13"/>
          <p:cNvSpPr txBox="1"/>
          <p:nvPr/>
        </p:nvSpPr>
        <p:spPr>
          <a:xfrm>
            <a:off x="1888078" y="4716780"/>
            <a:ext cx="2724465" cy="815339"/>
          </a:xfrm>
          <a:prstGeom prst="rect">
            <a:avLst/>
          </a:prstGeom>
        </p:spPr>
        <p:txBody>
          <a:bodyPr lIns="0" tIns="0" rIns="0" bIns="0" rtlCol="0" anchor="t">
            <a:spAutoFit/>
          </a:bodyPr>
          <a:lstStyle/>
          <a:p>
            <a:pPr algn="ctr">
              <a:lnSpc>
                <a:spcPts val="3360"/>
              </a:lnSpc>
            </a:pPr>
            <a:r>
              <a:rPr lang="en-US" sz="2400">
                <a:solidFill>
                  <a:srgbClr val="231F20"/>
                </a:solidFill>
                <a:latin typeface="Canva Sans"/>
              </a:rPr>
              <a:t>LOAD CELL &amp;    HX711 AMPLIFIER</a:t>
            </a:r>
          </a:p>
        </p:txBody>
      </p:sp>
      <p:sp>
        <p:nvSpPr>
          <p:cNvPr id="14" name="TextBox 14"/>
          <p:cNvSpPr txBox="1"/>
          <p:nvPr/>
        </p:nvSpPr>
        <p:spPr>
          <a:xfrm>
            <a:off x="7436562" y="4747261"/>
            <a:ext cx="2724465" cy="396239"/>
          </a:xfrm>
          <a:prstGeom prst="rect">
            <a:avLst/>
          </a:prstGeom>
        </p:spPr>
        <p:txBody>
          <a:bodyPr lIns="0" tIns="0" rIns="0" bIns="0" rtlCol="0" anchor="t">
            <a:spAutoFit/>
          </a:bodyPr>
          <a:lstStyle/>
          <a:p>
            <a:pPr algn="ctr">
              <a:lnSpc>
                <a:spcPts val="3360"/>
              </a:lnSpc>
            </a:pPr>
            <a:r>
              <a:rPr lang="en-US" sz="2400">
                <a:solidFill>
                  <a:srgbClr val="231F20"/>
                </a:solidFill>
                <a:latin typeface="Canva Sans"/>
              </a:rPr>
              <a:t>5V BATTERY</a:t>
            </a:r>
          </a:p>
        </p:txBody>
      </p:sp>
      <p:sp>
        <p:nvSpPr>
          <p:cNvPr id="15" name="TextBox 15"/>
          <p:cNvSpPr txBox="1"/>
          <p:nvPr/>
        </p:nvSpPr>
        <p:spPr>
          <a:xfrm>
            <a:off x="12970901" y="4709750"/>
            <a:ext cx="2724465" cy="396239"/>
          </a:xfrm>
          <a:prstGeom prst="rect">
            <a:avLst/>
          </a:prstGeom>
        </p:spPr>
        <p:txBody>
          <a:bodyPr lIns="0" tIns="0" rIns="0" bIns="0" rtlCol="0" anchor="t">
            <a:spAutoFit/>
          </a:bodyPr>
          <a:lstStyle/>
          <a:p>
            <a:pPr algn="ctr">
              <a:lnSpc>
                <a:spcPts val="3360"/>
              </a:lnSpc>
            </a:pPr>
            <a:r>
              <a:rPr lang="en-US" sz="2400">
                <a:solidFill>
                  <a:srgbClr val="231F20"/>
                </a:solidFill>
                <a:latin typeface="Canva Sans"/>
              </a:rPr>
              <a:t>ARDUINO UNO</a:t>
            </a:r>
          </a:p>
        </p:txBody>
      </p:sp>
      <p:sp>
        <p:nvSpPr>
          <p:cNvPr id="16" name="TextBox 16"/>
          <p:cNvSpPr txBox="1"/>
          <p:nvPr/>
        </p:nvSpPr>
        <p:spPr>
          <a:xfrm>
            <a:off x="1897603" y="8755285"/>
            <a:ext cx="4070906" cy="396240"/>
          </a:xfrm>
          <a:prstGeom prst="rect">
            <a:avLst/>
          </a:prstGeom>
        </p:spPr>
        <p:txBody>
          <a:bodyPr lIns="0" tIns="0" rIns="0" bIns="0" rtlCol="0" anchor="t">
            <a:spAutoFit/>
          </a:bodyPr>
          <a:lstStyle/>
          <a:p>
            <a:pPr algn="ctr">
              <a:lnSpc>
                <a:spcPts val="3359"/>
              </a:lnSpc>
            </a:pPr>
            <a:r>
              <a:rPr lang="en-US" sz="2400">
                <a:solidFill>
                  <a:srgbClr val="231F20"/>
                </a:solidFill>
                <a:latin typeface="Canva Sans"/>
              </a:rPr>
              <a:t>IR EMITTER &amp; IR RECIEVER </a:t>
            </a:r>
          </a:p>
        </p:txBody>
      </p:sp>
      <p:sp>
        <p:nvSpPr>
          <p:cNvPr id="17" name="TextBox 17"/>
          <p:cNvSpPr txBox="1"/>
          <p:nvPr/>
        </p:nvSpPr>
        <p:spPr>
          <a:xfrm>
            <a:off x="12216059" y="8755285"/>
            <a:ext cx="3860607" cy="396240"/>
          </a:xfrm>
          <a:prstGeom prst="rect">
            <a:avLst/>
          </a:prstGeom>
        </p:spPr>
        <p:txBody>
          <a:bodyPr lIns="0" tIns="0" rIns="0" bIns="0" rtlCol="0" anchor="t">
            <a:spAutoFit/>
          </a:bodyPr>
          <a:lstStyle/>
          <a:p>
            <a:pPr algn="ctr">
              <a:lnSpc>
                <a:spcPts val="3359"/>
              </a:lnSpc>
            </a:pPr>
            <a:r>
              <a:rPr lang="en-US" sz="2400">
                <a:solidFill>
                  <a:srgbClr val="231F20"/>
                </a:solidFill>
                <a:latin typeface="Canva Sans"/>
              </a:rPr>
              <a:t>BREADBOARD</a:t>
            </a:r>
          </a:p>
        </p:txBody>
      </p:sp>
      <p:sp>
        <p:nvSpPr>
          <p:cNvPr id="18" name="TextBox 18"/>
          <p:cNvSpPr txBox="1"/>
          <p:nvPr/>
        </p:nvSpPr>
        <p:spPr>
          <a:xfrm>
            <a:off x="7161981" y="8755285"/>
            <a:ext cx="3860607" cy="396240"/>
          </a:xfrm>
          <a:prstGeom prst="rect">
            <a:avLst/>
          </a:prstGeom>
        </p:spPr>
        <p:txBody>
          <a:bodyPr lIns="0" tIns="0" rIns="0" bIns="0" rtlCol="0" anchor="t">
            <a:spAutoFit/>
          </a:bodyPr>
          <a:lstStyle/>
          <a:p>
            <a:pPr algn="ctr">
              <a:lnSpc>
                <a:spcPts val="3359"/>
              </a:lnSpc>
            </a:pPr>
            <a:r>
              <a:rPr lang="en-US" sz="2400">
                <a:solidFill>
                  <a:srgbClr val="231F20"/>
                </a:solidFill>
                <a:latin typeface="Canva Sans"/>
              </a:rPr>
              <a:t>JUMPER WIRES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74585" y="9258300"/>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201208" y="3313476"/>
            <a:ext cx="11969366" cy="5342847"/>
          </a:xfrm>
          <a:custGeom>
            <a:avLst/>
            <a:gdLst/>
            <a:ahLst/>
            <a:cxnLst/>
            <a:rect l="l" t="t" r="r" b="b"/>
            <a:pathLst>
              <a:path w="11969366" h="5342847">
                <a:moveTo>
                  <a:pt x="0" y="0"/>
                </a:moveTo>
                <a:lnTo>
                  <a:pt x="11969366" y="0"/>
                </a:lnTo>
                <a:lnTo>
                  <a:pt x="11969366" y="5342847"/>
                </a:lnTo>
                <a:lnTo>
                  <a:pt x="0" y="5342847"/>
                </a:lnTo>
                <a:lnTo>
                  <a:pt x="0" y="0"/>
                </a:lnTo>
                <a:close/>
              </a:path>
            </a:pathLst>
          </a:custGeom>
          <a:blipFill>
            <a:blip r:embed="rId9"/>
            <a:stretch>
              <a:fillRect/>
            </a:stretch>
          </a:blipFill>
        </p:spPr>
      </p:sp>
      <p:sp>
        <p:nvSpPr>
          <p:cNvPr id="10" name="TextBox 10"/>
          <p:cNvSpPr txBox="1"/>
          <p:nvPr/>
        </p:nvSpPr>
        <p:spPr>
          <a:xfrm>
            <a:off x="2563861"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11" name="TextBox 11"/>
          <p:cNvSpPr txBox="1"/>
          <p:nvPr/>
        </p:nvSpPr>
        <p:spPr>
          <a:xfrm>
            <a:off x="6076812" y="6423761"/>
            <a:ext cx="2516641"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Everest Cantu</a:t>
            </a:r>
          </a:p>
        </p:txBody>
      </p:sp>
      <p:sp>
        <p:nvSpPr>
          <p:cNvPr id="12" name="TextBox 12"/>
          <p:cNvSpPr txBox="1"/>
          <p:nvPr/>
        </p:nvSpPr>
        <p:spPr>
          <a:xfrm>
            <a:off x="6184084"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Marketing </a:t>
            </a:r>
          </a:p>
        </p:txBody>
      </p:sp>
      <p:sp>
        <p:nvSpPr>
          <p:cNvPr id="13" name="TextBox 13"/>
          <p:cNvSpPr txBox="1"/>
          <p:nvPr/>
        </p:nvSpPr>
        <p:spPr>
          <a:xfrm>
            <a:off x="9588519"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Drew Holloway</a:t>
            </a:r>
          </a:p>
        </p:txBody>
      </p:sp>
      <p:sp>
        <p:nvSpPr>
          <p:cNvPr id="14" name="TextBox 14"/>
          <p:cNvSpPr txBox="1"/>
          <p:nvPr/>
        </p:nvSpPr>
        <p:spPr>
          <a:xfrm>
            <a:off x="9803063"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Business Head</a:t>
            </a:r>
          </a:p>
        </p:txBody>
      </p:sp>
      <p:sp>
        <p:nvSpPr>
          <p:cNvPr id="15" name="TextBox 15"/>
          <p:cNvSpPr txBox="1"/>
          <p:nvPr/>
        </p:nvSpPr>
        <p:spPr>
          <a:xfrm>
            <a:off x="13207498" y="6423761"/>
            <a:ext cx="2731184" cy="819150"/>
          </a:xfrm>
          <a:prstGeom prst="rect">
            <a:avLst/>
          </a:prstGeom>
        </p:spPr>
        <p:txBody>
          <a:bodyPr lIns="0" tIns="0" rIns="0" bIns="0" rtlCol="0" anchor="t">
            <a:spAutoFit/>
          </a:bodyPr>
          <a:lstStyle/>
          <a:p>
            <a:pPr algn="ctr">
              <a:lnSpc>
                <a:spcPts val="3286"/>
              </a:lnSpc>
            </a:pPr>
            <a:r>
              <a:rPr lang="en-US" sz="2738" spc="136">
                <a:solidFill>
                  <a:srgbClr val="FFFBFB"/>
                </a:solidFill>
                <a:latin typeface="Open Sauce"/>
              </a:rPr>
              <a:t>Morgan Maxwell</a:t>
            </a:r>
          </a:p>
        </p:txBody>
      </p:sp>
      <p:sp>
        <p:nvSpPr>
          <p:cNvPr id="16" name="TextBox 16"/>
          <p:cNvSpPr txBox="1"/>
          <p:nvPr/>
        </p:nvSpPr>
        <p:spPr>
          <a:xfrm>
            <a:off x="13422042" y="7421816"/>
            <a:ext cx="2302097" cy="304800"/>
          </a:xfrm>
          <a:prstGeom prst="rect">
            <a:avLst/>
          </a:prstGeom>
        </p:spPr>
        <p:txBody>
          <a:bodyPr lIns="0" tIns="0" rIns="0" bIns="0" rtlCol="0" anchor="t">
            <a:spAutoFit/>
          </a:bodyPr>
          <a:lstStyle/>
          <a:p>
            <a:pPr algn="ctr">
              <a:lnSpc>
                <a:spcPts val="2464"/>
              </a:lnSpc>
            </a:pPr>
            <a:r>
              <a:rPr lang="en-US" sz="2053" spc="102">
                <a:solidFill>
                  <a:srgbClr val="FFFBFB"/>
                </a:solidFill>
                <a:latin typeface="Open Sauce"/>
              </a:rPr>
              <a:t>Manager</a:t>
            </a:r>
          </a:p>
        </p:txBody>
      </p:sp>
      <p:sp>
        <p:nvSpPr>
          <p:cNvPr id="17" name="TextBox 17"/>
          <p:cNvSpPr txBox="1"/>
          <p:nvPr/>
        </p:nvSpPr>
        <p:spPr>
          <a:xfrm>
            <a:off x="3017806" y="1698223"/>
            <a:ext cx="11970992" cy="1615253"/>
          </a:xfrm>
          <a:prstGeom prst="rect">
            <a:avLst/>
          </a:prstGeom>
        </p:spPr>
        <p:txBody>
          <a:bodyPr lIns="0" tIns="0" rIns="0" bIns="0" rtlCol="0" anchor="t">
            <a:spAutoFit/>
          </a:bodyPr>
          <a:lstStyle/>
          <a:p>
            <a:pPr algn="ctr">
              <a:lnSpc>
                <a:spcPts val="5862"/>
              </a:lnSpc>
            </a:pPr>
            <a:r>
              <a:rPr lang="en-US" sz="5921" spc="207">
                <a:solidFill>
                  <a:srgbClr val="FFFFFF"/>
                </a:solidFill>
                <a:latin typeface="Codec Pro ExtraBold"/>
              </a:rPr>
              <a:t>Load Cell Circuit Diagram</a:t>
            </a:r>
          </a:p>
          <a:p>
            <a:pPr marL="0" lvl="0" indent="0" algn="ctr">
              <a:lnSpc>
                <a:spcPts val="5862"/>
              </a:lnSpc>
              <a:spcBef>
                <a:spcPct val="0"/>
              </a:spcBef>
            </a:pPr>
            <a:endParaRPr lang="en-US" sz="5921" spc="207">
              <a:solidFill>
                <a:srgbClr val="FFFFFF"/>
              </a:solidFill>
              <a:latin typeface="Codec Pro ExtraBold"/>
            </a:endParaRPr>
          </a:p>
        </p:txBody>
      </p:sp>
      <p:sp>
        <p:nvSpPr>
          <p:cNvPr id="18" name="TextBox 18"/>
          <p:cNvSpPr txBox="1"/>
          <p:nvPr/>
        </p:nvSpPr>
        <p:spPr>
          <a:xfrm>
            <a:off x="2563861" y="8643669"/>
            <a:ext cx="4189998" cy="560610"/>
          </a:xfrm>
          <a:prstGeom prst="rect">
            <a:avLst/>
          </a:prstGeom>
        </p:spPr>
        <p:txBody>
          <a:bodyPr lIns="0" tIns="0" rIns="0" bIns="0" rtlCol="0" anchor="t">
            <a:spAutoFit/>
          </a:bodyPr>
          <a:lstStyle/>
          <a:p>
            <a:pPr algn="ctr">
              <a:lnSpc>
                <a:spcPts val="4541"/>
              </a:lnSpc>
            </a:pPr>
            <a:r>
              <a:rPr lang="en-US" sz="3243">
                <a:solidFill>
                  <a:srgbClr val="000000"/>
                </a:solidFill>
                <a:latin typeface="Canva Sans Bold"/>
              </a:rPr>
              <a:t>Load cell</a:t>
            </a:r>
          </a:p>
        </p:txBody>
      </p:sp>
      <p:sp>
        <p:nvSpPr>
          <p:cNvPr id="19" name="TextBox 19"/>
          <p:cNvSpPr txBox="1"/>
          <p:nvPr/>
        </p:nvSpPr>
        <p:spPr>
          <a:xfrm>
            <a:off x="6982819" y="8599173"/>
            <a:ext cx="4406145" cy="537844"/>
          </a:xfrm>
          <a:prstGeom prst="rect">
            <a:avLst/>
          </a:prstGeom>
        </p:spPr>
        <p:txBody>
          <a:bodyPr lIns="0" tIns="0" rIns="0" bIns="0" rtlCol="0" anchor="t">
            <a:spAutoFit/>
          </a:bodyPr>
          <a:lstStyle/>
          <a:p>
            <a:pPr algn="ctr">
              <a:lnSpc>
                <a:spcPts val="4480"/>
              </a:lnSpc>
            </a:pPr>
            <a:r>
              <a:rPr lang="en-US" sz="3200">
                <a:solidFill>
                  <a:srgbClr val="000000"/>
                </a:solidFill>
                <a:latin typeface="Canva Sans Bold"/>
              </a:rPr>
              <a:t>HX711 Amplifier</a:t>
            </a:r>
          </a:p>
        </p:txBody>
      </p:sp>
      <p:sp>
        <p:nvSpPr>
          <p:cNvPr id="20" name="TextBox 20"/>
          <p:cNvSpPr txBox="1"/>
          <p:nvPr/>
        </p:nvSpPr>
        <p:spPr>
          <a:xfrm>
            <a:off x="12824558" y="8818248"/>
            <a:ext cx="1748532" cy="596899"/>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a:rPr>
              <a:t>Arduino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292033">
            <a:off x="2093948" y="2797781"/>
            <a:ext cx="2641575" cy="4691438"/>
          </a:xfrm>
          <a:custGeom>
            <a:avLst/>
            <a:gdLst/>
            <a:ahLst/>
            <a:cxnLst/>
            <a:rect l="l" t="t" r="r" b="b"/>
            <a:pathLst>
              <a:path w="2641575" h="4691438">
                <a:moveTo>
                  <a:pt x="0" y="0"/>
                </a:moveTo>
                <a:lnTo>
                  <a:pt x="2641576" y="0"/>
                </a:lnTo>
                <a:lnTo>
                  <a:pt x="2641576" y="4691438"/>
                </a:lnTo>
                <a:lnTo>
                  <a:pt x="0" y="4691438"/>
                </a:lnTo>
                <a:lnTo>
                  <a:pt x="0" y="0"/>
                </a:lnTo>
                <a:close/>
              </a:path>
            </a:pathLst>
          </a:custGeom>
          <a:blipFill>
            <a:blip r:embed="rId6"/>
            <a:stretch>
              <a:fillRect/>
            </a:stretch>
          </a:blipFill>
        </p:spPr>
      </p:sp>
      <p:sp>
        <p:nvSpPr>
          <p:cNvPr id="6" name="Freeform 6"/>
          <p:cNvSpPr/>
          <p:nvPr/>
        </p:nvSpPr>
        <p:spPr>
          <a:xfrm rot="5400000">
            <a:off x="2146380" y="4997210"/>
            <a:ext cx="1800864" cy="2565797"/>
          </a:xfrm>
          <a:custGeom>
            <a:avLst/>
            <a:gdLst/>
            <a:ahLst/>
            <a:cxnLst/>
            <a:rect l="l" t="t" r="r" b="b"/>
            <a:pathLst>
              <a:path w="1800864" h="2565797">
                <a:moveTo>
                  <a:pt x="0" y="0"/>
                </a:moveTo>
                <a:lnTo>
                  <a:pt x="1800863" y="0"/>
                </a:lnTo>
                <a:lnTo>
                  <a:pt x="1800863" y="2565797"/>
                </a:lnTo>
                <a:lnTo>
                  <a:pt x="0" y="2565797"/>
                </a:lnTo>
                <a:lnTo>
                  <a:pt x="0" y="0"/>
                </a:lnTo>
                <a:close/>
              </a:path>
            </a:pathLst>
          </a:custGeom>
          <a:blipFill>
            <a:blip r:embed="rId7"/>
            <a:stretch>
              <a:fillRect t="-24652"/>
            </a:stretch>
          </a:blipFill>
        </p:spPr>
      </p:sp>
      <p:sp>
        <p:nvSpPr>
          <p:cNvPr id="7" name="Freeform 7"/>
          <p:cNvSpPr/>
          <p:nvPr/>
        </p:nvSpPr>
        <p:spPr>
          <a:xfrm>
            <a:off x="5800772" y="1550003"/>
            <a:ext cx="6211057" cy="8276628"/>
          </a:xfrm>
          <a:custGeom>
            <a:avLst/>
            <a:gdLst/>
            <a:ahLst/>
            <a:cxnLst/>
            <a:rect l="l" t="t" r="r" b="b"/>
            <a:pathLst>
              <a:path w="6211057" h="8276628">
                <a:moveTo>
                  <a:pt x="0" y="0"/>
                </a:moveTo>
                <a:lnTo>
                  <a:pt x="6211057" y="0"/>
                </a:lnTo>
                <a:lnTo>
                  <a:pt x="6211057" y="8276628"/>
                </a:lnTo>
                <a:lnTo>
                  <a:pt x="0" y="8276628"/>
                </a:lnTo>
                <a:lnTo>
                  <a:pt x="0" y="0"/>
                </a:lnTo>
                <a:close/>
              </a:path>
            </a:pathLst>
          </a:custGeom>
          <a:blipFill>
            <a:blip r:embed="rId8"/>
            <a:stretch>
              <a:fillRect/>
            </a:stretch>
          </a:blipFill>
        </p:spPr>
      </p:sp>
      <p:sp>
        <p:nvSpPr>
          <p:cNvPr id="8" name="AutoShape 8"/>
          <p:cNvSpPr/>
          <p:nvPr/>
        </p:nvSpPr>
        <p:spPr>
          <a:xfrm flipH="1">
            <a:off x="8028422" y="2613509"/>
            <a:ext cx="3186999" cy="0"/>
          </a:xfrm>
          <a:prstGeom prst="line">
            <a:avLst/>
          </a:prstGeom>
          <a:ln w="38100" cap="flat">
            <a:solidFill>
              <a:srgbClr val="000000"/>
            </a:solidFill>
            <a:prstDash val="solid"/>
            <a:headEnd type="none" w="sm" len="sm"/>
            <a:tailEnd type="arrow" w="med" len="sm"/>
          </a:ln>
        </p:spPr>
      </p:sp>
      <p:sp>
        <p:nvSpPr>
          <p:cNvPr id="9" name="AutoShape 9"/>
          <p:cNvSpPr/>
          <p:nvPr/>
        </p:nvSpPr>
        <p:spPr>
          <a:xfrm flipH="1">
            <a:off x="8017989" y="2595181"/>
            <a:ext cx="20866" cy="550661"/>
          </a:xfrm>
          <a:prstGeom prst="line">
            <a:avLst/>
          </a:prstGeom>
          <a:ln w="38100" cap="flat">
            <a:solidFill>
              <a:srgbClr val="000000"/>
            </a:solidFill>
            <a:prstDash val="solid"/>
            <a:headEnd type="none" w="sm" len="sm"/>
            <a:tailEnd type="arrow" w="med" len="sm"/>
          </a:ln>
        </p:spPr>
      </p:sp>
      <p:sp>
        <p:nvSpPr>
          <p:cNvPr id="10" name="Freeform 10"/>
          <p:cNvSpPr/>
          <p:nvPr/>
        </p:nvSpPr>
        <p:spPr>
          <a:xfrm>
            <a:off x="12745254" y="4125500"/>
            <a:ext cx="4508627" cy="3629394"/>
          </a:xfrm>
          <a:custGeom>
            <a:avLst/>
            <a:gdLst/>
            <a:ahLst/>
            <a:cxnLst/>
            <a:rect l="l" t="t" r="r" b="b"/>
            <a:pathLst>
              <a:path w="4508627" h="3629394">
                <a:moveTo>
                  <a:pt x="0" y="0"/>
                </a:moveTo>
                <a:lnTo>
                  <a:pt x="4508627" y="0"/>
                </a:lnTo>
                <a:lnTo>
                  <a:pt x="4508627" y="3629394"/>
                </a:lnTo>
                <a:lnTo>
                  <a:pt x="0" y="3629394"/>
                </a:lnTo>
                <a:lnTo>
                  <a:pt x="0" y="0"/>
                </a:lnTo>
                <a:close/>
              </a:path>
            </a:pathLst>
          </a:custGeom>
          <a:blipFill>
            <a:blip r:embed="rId9"/>
            <a:stretch>
              <a:fillRect l="-56756" r="-8868"/>
            </a:stretch>
          </a:blipFill>
        </p:spPr>
      </p:sp>
      <p:sp>
        <p:nvSpPr>
          <p:cNvPr id="11" name="TextBox 11"/>
          <p:cNvSpPr txBox="1"/>
          <p:nvPr/>
        </p:nvSpPr>
        <p:spPr>
          <a:xfrm>
            <a:off x="9621921" y="2309027"/>
            <a:ext cx="5719018" cy="580390"/>
          </a:xfrm>
          <a:prstGeom prst="rect">
            <a:avLst/>
          </a:prstGeom>
        </p:spPr>
        <p:txBody>
          <a:bodyPr lIns="0" tIns="0" rIns="0" bIns="0" rtlCol="0" anchor="t">
            <a:spAutoFit/>
          </a:bodyPr>
          <a:lstStyle/>
          <a:p>
            <a:pPr algn="ctr">
              <a:lnSpc>
                <a:spcPts val="4759"/>
              </a:lnSpc>
            </a:pPr>
            <a:r>
              <a:rPr lang="en-US" sz="3399">
                <a:solidFill>
                  <a:srgbClr val="231F20"/>
                </a:solidFill>
                <a:latin typeface="Canva Sans"/>
              </a:rPr>
              <a:t>Load Cell</a:t>
            </a:r>
          </a:p>
        </p:txBody>
      </p:sp>
      <p:sp>
        <p:nvSpPr>
          <p:cNvPr id="12" name="TextBox 12"/>
          <p:cNvSpPr txBox="1"/>
          <p:nvPr/>
        </p:nvSpPr>
        <p:spPr>
          <a:xfrm>
            <a:off x="4677842" y="625626"/>
            <a:ext cx="8932317" cy="1097903"/>
          </a:xfrm>
          <a:prstGeom prst="rect">
            <a:avLst/>
          </a:prstGeom>
        </p:spPr>
        <p:txBody>
          <a:bodyPr lIns="0" tIns="0" rIns="0" bIns="0" rtlCol="0" anchor="t">
            <a:spAutoFit/>
          </a:bodyPr>
          <a:lstStyle/>
          <a:p>
            <a:pPr algn="ctr">
              <a:lnSpc>
                <a:spcPts val="8260"/>
              </a:lnSpc>
            </a:pPr>
            <a:r>
              <a:rPr lang="en-US" sz="5900" spc="324">
                <a:solidFill>
                  <a:srgbClr val="231F20"/>
                </a:solidFill>
                <a:latin typeface="Codec Pro ExtraBold"/>
              </a:rPr>
              <a:t>IV Stand &amp; Assembly</a:t>
            </a:r>
          </a:p>
        </p:txBody>
      </p:sp>
      <p:sp>
        <p:nvSpPr>
          <p:cNvPr id="13" name="TextBox 13"/>
          <p:cNvSpPr txBox="1"/>
          <p:nvPr/>
        </p:nvSpPr>
        <p:spPr>
          <a:xfrm>
            <a:off x="1028700" y="7414561"/>
            <a:ext cx="4036223" cy="727709"/>
          </a:xfrm>
          <a:prstGeom prst="rect">
            <a:avLst/>
          </a:prstGeom>
        </p:spPr>
        <p:txBody>
          <a:bodyPr lIns="0" tIns="0" rIns="0" bIns="0" rtlCol="0" anchor="t">
            <a:spAutoFit/>
          </a:bodyPr>
          <a:lstStyle/>
          <a:p>
            <a:pPr algn="ctr">
              <a:lnSpc>
                <a:spcPts val="2940"/>
              </a:lnSpc>
            </a:pPr>
            <a:r>
              <a:rPr lang="en-US" sz="2100">
                <a:solidFill>
                  <a:srgbClr val="231F20"/>
                </a:solidFill>
                <a:latin typeface="Canva Sans"/>
              </a:rPr>
              <a:t>Components used for making  IV stand</a:t>
            </a:r>
          </a:p>
        </p:txBody>
      </p:sp>
      <p:sp>
        <p:nvSpPr>
          <p:cNvPr id="14" name="TextBox 14"/>
          <p:cNvSpPr txBox="1"/>
          <p:nvPr/>
        </p:nvSpPr>
        <p:spPr>
          <a:xfrm>
            <a:off x="12981456" y="7759366"/>
            <a:ext cx="4036223" cy="727709"/>
          </a:xfrm>
          <a:prstGeom prst="rect">
            <a:avLst/>
          </a:prstGeom>
        </p:spPr>
        <p:txBody>
          <a:bodyPr lIns="0" tIns="0" rIns="0" bIns="0" rtlCol="0" anchor="t">
            <a:spAutoFit/>
          </a:bodyPr>
          <a:lstStyle/>
          <a:p>
            <a:pPr algn="ctr">
              <a:lnSpc>
                <a:spcPts val="2940"/>
              </a:lnSpc>
            </a:pPr>
            <a:r>
              <a:rPr lang="en-US" sz="2100">
                <a:solidFill>
                  <a:srgbClr val="231F20"/>
                </a:solidFill>
                <a:latin typeface="Canva Sans"/>
              </a:rPr>
              <a:t>Load cell circuit attached to IV stand</a:t>
            </a:r>
          </a:p>
        </p:txBody>
      </p:sp>
      <p:sp>
        <p:nvSpPr>
          <p:cNvPr id="15" name="TextBox 15"/>
          <p:cNvSpPr txBox="1"/>
          <p:nvPr/>
        </p:nvSpPr>
        <p:spPr>
          <a:xfrm>
            <a:off x="6486034" y="9199081"/>
            <a:ext cx="4507222" cy="727709"/>
          </a:xfrm>
          <a:prstGeom prst="rect">
            <a:avLst/>
          </a:prstGeom>
        </p:spPr>
        <p:txBody>
          <a:bodyPr lIns="0" tIns="0" rIns="0" bIns="0" rtlCol="0" anchor="t">
            <a:spAutoFit/>
          </a:bodyPr>
          <a:lstStyle/>
          <a:p>
            <a:pPr algn="ctr">
              <a:lnSpc>
                <a:spcPts val="2940"/>
              </a:lnSpc>
            </a:pPr>
            <a:r>
              <a:rPr lang="en-US" sz="2100">
                <a:solidFill>
                  <a:srgbClr val="231F20"/>
                </a:solidFill>
                <a:latin typeface="Canva Sans"/>
              </a:rPr>
              <a:t>IV stand with load cell fixed to it and has a hook for carrying weight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53292" y="2855791"/>
            <a:ext cx="8364054" cy="5644962"/>
          </a:xfrm>
          <a:custGeom>
            <a:avLst/>
            <a:gdLst/>
            <a:ahLst/>
            <a:cxnLst/>
            <a:rect l="l" t="t" r="r" b="b"/>
            <a:pathLst>
              <a:path w="8364054" h="5644962">
                <a:moveTo>
                  <a:pt x="0" y="0"/>
                </a:moveTo>
                <a:lnTo>
                  <a:pt x="8364054" y="0"/>
                </a:lnTo>
                <a:lnTo>
                  <a:pt x="8364054" y="5644962"/>
                </a:lnTo>
                <a:lnTo>
                  <a:pt x="0" y="5644962"/>
                </a:lnTo>
                <a:lnTo>
                  <a:pt x="0" y="0"/>
                </a:lnTo>
                <a:close/>
              </a:path>
            </a:pathLst>
          </a:custGeom>
          <a:blipFill>
            <a:blip r:embed="rId6"/>
            <a:stretch>
              <a:fillRect r="-10506"/>
            </a:stretch>
          </a:blipFill>
        </p:spPr>
      </p:sp>
      <p:sp>
        <p:nvSpPr>
          <p:cNvPr id="6" name="Freeform 6"/>
          <p:cNvSpPr/>
          <p:nvPr/>
        </p:nvSpPr>
        <p:spPr>
          <a:xfrm>
            <a:off x="9144000" y="2855791"/>
            <a:ext cx="8233895" cy="5945281"/>
          </a:xfrm>
          <a:custGeom>
            <a:avLst/>
            <a:gdLst/>
            <a:ahLst/>
            <a:cxnLst/>
            <a:rect l="l" t="t" r="r" b="b"/>
            <a:pathLst>
              <a:path w="8233895" h="5945281">
                <a:moveTo>
                  <a:pt x="0" y="0"/>
                </a:moveTo>
                <a:lnTo>
                  <a:pt x="8233895" y="0"/>
                </a:lnTo>
                <a:lnTo>
                  <a:pt x="8233895" y="5945281"/>
                </a:lnTo>
                <a:lnTo>
                  <a:pt x="0" y="5945281"/>
                </a:lnTo>
                <a:lnTo>
                  <a:pt x="0" y="0"/>
                </a:lnTo>
                <a:close/>
              </a:path>
            </a:pathLst>
          </a:custGeom>
          <a:blipFill>
            <a:blip r:embed="rId7"/>
            <a:stretch>
              <a:fillRect r="-13956"/>
            </a:stretch>
          </a:blipFill>
        </p:spPr>
      </p:sp>
      <p:sp>
        <p:nvSpPr>
          <p:cNvPr id="7" name="TextBox 7"/>
          <p:cNvSpPr txBox="1"/>
          <p:nvPr/>
        </p:nvSpPr>
        <p:spPr>
          <a:xfrm>
            <a:off x="3484507" y="401596"/>
            <a:ext cx="12292608"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Load cell Calibration Code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73232" y="2449157"/>
            <a:ext cx="7859367" cy="4461689"/>
          </a:xfrm>
          <a:custGeom>
            <a:avLst/>
            <a:gdLst/>
            <a:ahLst/>
            <a:cxnLst/>
            <a:rect l="l" t="t" r="r" b="b"/>
            <a:pathLst>
              <a:path w="7859367" h="4461689">
                <a:moveTo>
                  <a:pt x="0" y="0"/>
                </a:moveTo>
                <a:lnTo>
                  <a:pt x="7859367" y="0"/>
                </a:lnTo>
                <a:lnTo>
                  <a:pt x="7859367" y="4461689"/>
                </a:lnTo>
                <a:lnTo>
                  <a:pt x="0" y="4461689"/>
                </a:lnTo>
                <a:lnTo>
                  <a:pt x="0" y="0"/>
                </a:lnTo>
                <a:close/>
              </a:path>
            </a:pathLst>
          </a:custGeom>
          <a:blipFill>
            <a:blip r:embed="rId6"/>
            <a:stretch>
              <a:fillRect/>
            </a:stretch>
          </a:blipFill>
        </p:spPr>
      </p:sp>
      <p:sp>
        <p:nvSpPr>
          <p:cNvPr id="6" name="Freeform 6"/>
          <p:cNvSpPr/>
          <p:nvPr/>
        </p:nvSpPr>
        <p:spPr>
          <a:xfrm>
            <a:off x="8443202" y="2449157"/>
            <a:ext cx="8988105" cy="4461689"/>
          </a:xfrm>
          <a:custGeom>
            <a:avLst/>
            <a:gdLst/>
            <a:ahLst/>
            <a:cxnLst/>
            <a:rect l="l" t="t" r="r" b="b"/>
            <a:pathLst>
              <a:path w="8988105" h="4461689">
                <a:moveTo>
                  <a:pt x="0" y="0"/>
                </a:moveTo>
                <a:lnTo>
                  <a:pt x="8988105" y="0"/>
                </a:lnTo>
                <a:lnTo>
                  <a:pt x="8988105" y="4461689"/>
                </a:lnTo>
                <a:lnTo>
                  <a:pt x="0" y="4461689"/>
                </a:lnTo>
                <a:lnTo>
                  <a:pt x="0" y="0"/>
                </a:lnTo>
                <a:close/>
              </a:path>
            </a:pathLst>
          </a:custGeom>
          <a:blipFill>
            <a:blip r:embed="rId7"/>
            <a:stretch>
              <a:fillRect r="-4942" b="-11907"/>
            </a:stretch>
          </a:blipFill>
        </p:spPr>
      </p:sp>
      <p:sp>
        <p:nvSpPr>
          <p:cNvPr id="7" name="TextBox 7"/>
          <p:cNvSpPr txBox="1"/>
          <p:nvPr/>
        </p:nvSpPr>
        <p:spPr>
          <a:xfrm>
            <a:off x="4284058" y="401596"/>
            <a:ext cx="12292608"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Load cell Calibration </a:t>
            </a:r>
          </a:p>
        </p:txBody>
      </p:sp>
      <p:sp>
        <p:nvSpPr>
          <p:cNvPr id="8" name="TextBox 8"/>
          <p:cNvSpPr txBox="1"/>
          <p:nvPr/>
        </p:nvSpPr>
        <p:spPr>
          <a:xfrm>
            <a:off x="5384710" y="8075595"/>
            <a:ext cx="6695777" cy="563866"/>
          </a:xfrm>
          <a:prstGeom prst="rect">
            <a:avLst/>
          </a:prstGeom>
        </p:spPr>
        <p:txBody>
          <a:bodyPr lIns="0" tIns="0" rIns="0" bIns="0" rtlCol="0" anchor="t">
            <a:spAutoFit/>
          </a:bodyPr>
          <a:lstStyle/>
          <a:p>
            <a:pPr algn="ctr">
              <a:lnSpc>
                <a:spcPts val="4620"/>
              </a:lnSpc>
            </a:pPr>
            <a:r>
              <a:rPr lang="en-US" sz="3300">
                <a:solidFill>
                  <a:srgbClr val="231F20"/>
                </a:solidFill>
                <a:latin typeface="Canva Sans Bold"/>
              </a:rPr>
              <a:t>CALIBRATION FACTOR = -499.99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217761" y="927071"/>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563431" y="267774"/>
            <a:ext cx="5150121"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Objectives </a:t>
            </a:r>
          </a:p>
        </p:txBody>
      </p:sp>
      <p:sp>
        <p:nvSpPr>
          <p:cNvPr id="9" name="TextBox 9"/>
          <p:cNvSpPr txBox="1"/>
          <p:nvPr/>
        </p:nvSpPr>
        <p:spPr>
          <a:xfrm>
            <a:off x="1028700" y="1807127"/>
            <a:ext cx="15404866" cy="3444989"/>
          </a:xfrm>
          <a:prstGeom prst="rect">
            <a:avLst/>
          </a:prstGeom>
        </p:spPr>
        <p:txBody>
          <a:bodyPr lIns="0" tIns="0" rIns="0" bIns="0" rtlCol="0" anchor="t">
            <a:spAutoFit/>
          </a:bodyPr>
          <a:lstStyle/>
          <a:p>
            <a:pPr>
              <a:lnSpc>
                <a:spcPts val="2484"/>
              </a:lnSpc>
            </a:pPr>
            <a:endParaRPr/>
          </a:p>
          <a:p>
            <a:pPr marL="388745" lvl="1" indent="-194372">
              <a:lnSpc>
                <a:spcPts val="2484"/>
              </a:lnSpc>
              <a:buFont typeface="Arial"/>
              <a:buChar char="•"/>
            </a:pPr>
            <a:r>
              <a:rPr lang="en-US" sz="1800" spc="176">
                <a:solidFill>
                  <a:srgbClr val="231F20"/>
                </a:solidFill>
                <a:latin typeface="Open Sauce Bold"/>
              </a:rPr>
              <a:t>The proposed project aims</a:t>
            </a:r>
            <a:r>
              <a:rPr lang="en-US" sz="1800" spc="176">
                <a:solidFill>
                  <a:srgbClr val="231F20"/>
                </a:solidFill>
                <a:latin typeface="Open Sauce"/>
              </a:rPr>
              <a:t> to address a critical issue in healthcare settings, where the </a:t>
            </a:r>
            <a:r>
              <a:rPr lang="en-US" sz="1800" spc="176">
                <a:solidFill>
                  <a:srgbClr val="231F20"/>
                </a:solidFill>
                <a:latin typeface="Open Sauce Bold"/>
              </a:rPr>
              <a:t>need for precise medication administration</a:t>
            </a:r>
            <a:r>
              <a:rPr lang="en-US" sz="1800" spc="176">
                <a:solidFill>
                  <a:srgbClr val="231F20"/>
                </a:solidFill>
                <a:latin typeface="Open Sauce"/>
              </a:rPr>
              <a:t> through intravenous (IV) therapy often clashes with the limitations of existing IV stands. </a:t>
            </a:r>
          </a:p>
          <a:p>
            <a:pPr marL="388745" lvl="1" indent="-194372">
              <a:lnSpc>
                <a:spcPts val="2484"/>
              </a:lnSpc>
              <a:buFont typeface="Arial"/>
              <a:buChar char="•"/>
            </a:pPr>
            <a:r>
              <a:rPr lang="en-US" sz="1800" spc="176">
                <a:solidFill>
                  <a:srgbClr val="231F20"/>
                </a:solidFill>
                <a:latin typeface="Open Sauce Bold"/>
              </a:rPr>
              <a:t>Current IV stands</a:t>
            </a:r>
            <a:r>
              <a:rPr lang="en-US" sz="1800" spc="176">
                <a:solidFill>
                  <a:srgbClr val="231F20"/>
                </a:solidFill>
                <a:latin typeface="Open Sauce"/>
              </a:rPr>
              <a:t> lack the capability to monitor and control the drip rate accurately, necessitating constant oversight from medical staff. This deficiency can lead to medication errors, compromising patient safety and healthcare efficiency.</a:t>
            </a:r>
          </a:p>
          <a:p>
            <a:pPr marL="388745" lvl="1" indent="-194372">
              <a:lnSpc>
                <a:spcPts val="2484"/>
              </a:lnSpc>
              <a:buFont typeface="Arial"/>
              <a:buChar char="•"/>
            </a:pPr>
            <a:r>
              <a:rPr lang="en-US" sz="1800" spc="176">
                <a:solidFill>
                  <a:srgbClr val="231F20"/>
                </a:solidFill>
                <a:latin typeface="Open Sauce"/>
              </a:rPr>
              <a:t>The problems faced are:</a:t>
            </a:r>
          </a:p>
          <a:p>
            <a:pPr>
              <a:lnSpc>
                <a:spcPts val="2484"/>
              </a:lnSpc>
            </a:pPr>
            <a:r>
              <a:rPr lang="en-US" sz="1800" spc="176">
                <a:solidFill>
                  <a:srgbClr val="231F20"/>
                </a:solidFill>
                <a:latin typeface="Open Sauce"/>
              </a:rPr>
              <a:t> </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0" name="TextBox 10"/>
          <p:cNvSpPr txBox="1"/>
          <p:nvPr/>
        </p:nvSpPr>
        <p:spPr>
          <a:xfrm>
            <a:off x="1444024" y="1382995"/>
            <a:ext cx="3465904" cy="376507"/>
          </a:xfrm>
          <a:prstGeom prst="rect">
            <a:avLst/>
          </a:prstGeom>
        </p:spPr>
        <p:txBody>
          <a:bodyPr lIns="0" tIns="0" rIns="0" bIns="0" rtlCol="0" anchor="t">
            <a:spAutoFit/>
          </a:bodyPr>
          <a:lstStyle/>
          <a:p>
            <a:pPr marL="0" lvl="0" indent="0">
              <a:lnSpc>
                <a:spcPts val="3199"/>
              </a:lnSpc>
              <a:spcBef>
                <a:spcPct val="0"/>
              </a:spcBef>
            </a:pPr>
            <a:r>
              <a:rPr lang="en-US" sz="2318" spc="227">
                <a:solidFill>
                  <a:srgbClr val="397D5A"/>
                </a:solidFill>
                <a:latin typeface="Open Sauce Bold"/>
              </a:rPr>
              <a:t>Introduction:</a:t>
            </a:r>
          </a:p>
        </p:txBody>
      </p:sp>
      <p:sp>
        <p:nvSpPr>
          <p:cNvPr id="11" name="TextBox 11"/>
          <p:cNvSpPr txBox="1"/>
          <p:nvPr/>
        </p:nvSpPr>
        <p:spPr>
          <a:xfrm>
            <a:off x="2256796" y="4491158"/>
            <a:ext cx="14665409" cy="3130677"/>
          </a:xfrm>
          <a:prstGeom prst="rect">
            <a:avLst/>
          </a:prstGeom>
        </p:spPr>
        <p:txBody>
          <a:bodyPr lIns="0" tIns="0" rIns="0" bIns="0" rtlCol="0" anchor="t">
            <a:spAutoFit/>
          </a:bodyPr>
          <a:lstStyle/>
          <a:p>
            <a:pPr marL="388620" lvl="1" indent="-194310">
              <a:lnSpc>
                <a:spcPts val="2483"/>
              </a:lnSpc>
              <a:buFont typeface="Arial"/>
              <a:buChar char="•"/>
            </a:pPr>
            <a:r>
              <a:rPr lang="en-US" sz="1800" spc="176">
                <a:solidFill>
                  <a:srgbClr val="231F20"/>
                </a:solidFill>
                <a:latin typeface="Open Sauce Bold"/>
              </a:rPr>
              <a:t>Blood Loss: </a:t>
            </a:r>
            <a:r>
              <a:rPr lang="en-US" sz="1800" spc="176">
                <a:solidFill>
                  <a:srgbClr val="231F20"/>
                </a:solidFill>
                <a:latin typeface="Open Sauce"/>
              </a:rPr>
              <a:t>Blood starts to flow from the body towards the bottle because of pressure difference.</a:t>
            </a:r>
          </a:p>
          <a:p>
            <a:pPr marL="388620" lvl="1" indent="-194310">
              <a:lnSpc>
                <a:spcPts val="2483"/>
              </a:lnSpc>
              <a:buFont typeface="Arial"/>
              <a:buChar char="•"/>
            </a:pPr>
            <a:r>
              <a:rPr lang="en-US" sz="1800" spc="176">
                <a:solidFill>
                  <a:srgbClr val="231F20"/>
                </a:solidFill>
                <a:latin typeface="Open Sauce Bold"/>
              </a:rPr>
              <a:t>Air Bubbles: </a:t>
            </a:r>
            <a:r>
              <a:rPr lang="en-US" sz="1800" spc="176">
                <a:solidFill>
                  <a:srgbClr val="231F20"/>
                </a:solidFill>
                <a:latin typeface="Open Sauce"/>
              </a:rPr>
              <a:t>It can be of fatal risk of air bubbles entering the patient’s bloodstream, which is a severe threat as air bubbles in the blood can be fatal.</a:t>
            </a:r>
          </a:p>
          <a:p>
            <a:pPr marL="388620" lvl="1" indent="-194310">
              <a:lnSpc>
                <a:spcPts val="2483"/>
              </a:lnSpc>
              <a:buFont typeface="Arial"/>
              <a:buChar char="•"/>
            </a:pPr>
            <a:r>
              <a:rPr lang="en-US" sz="1800" spc="176">
                <a:solidFill>
                  <a:srgbClr val="231F20"/>
                </a:solidFill>
                <a:latin typeface="Open Sauce Bold"/>
              </a:rPr>
              <a:t>Discharge quantity:</a:t>
            </a:r>
            <a:r>
              <a:rPr lang="en-US" sz="1800" spc="176">
                <a:solidFill>
                  <a:srgbClr val="231F20"/>
                </a:solidFill>
                <a:latin typeface="Open Sauce"/>
              </a:rPr>
              <a:t> It is also a critical factor that depends on the medicine being administered. Typical infusion sets allow a user to manually adjust the fluid flow delivery rate by visually inspecting individual drops of the liquid falling within a drip chamber and adjusting a roller clamp accordingly.</a:t>
            </a:r>
          </a:p>
          <a:p>
            <a:pPr marL="388620" lvl="1" indent="-194310">
              <a:lnSpc>
                <a:spcPts val="2483"/>
              </a:lnSpc>
              <a:buFont typeface="Arial"/>
              <a:buChar char="•"/>
            </a:pPr>
            <a:r>
              <a:rPr lang="en-US" sz="1800" spc="176">
                <a:solidFill>
                  <a:srgbClr val="231F20"/>
                </a:solidFill>
                <a:latin typeface="Open Sauce Bold"/>
              </a:rPr>
              <a:t>Skilled Labour Requirement:</a:t>
            </a:r>
            <a:r>
              <a:rPr lang="en-US" sz="1800" spc="176">
                <a:solidFill>
                  <a:srgbClr val="231F20"/>
                </a:solidFill>
                <a:latin typeface="Open Sauce"/>
              </a:rPr>
              <a:t> To successfully adjust the infusion rate, and monitoring &amp; replacing fluid container at right time calls for well-trained health care assistant, as it is in Indian context, completely depends on the judgment and skills of the health care assistant.</a:t>
            </a:r>
          </a:p>
          <a:p>
            <a:pPr marL="0" lvl="0" indent="0">
              <a:lnSpc>
                <a:spcPts val="2483"/>
              </a:lnSpc>
              <a:spcBef>
                <a:spcPct val="0"/>
              </a:spcBef>
            </a:pPr>
            <a:endParaRPr lang="en-US" sz="1800" spc="176">
              <a:solidFill>
                <a:srgbClr val="231F20"/>
              </a:solidFill>
              <a:latin typeface="Open Sauce"/>
            </a:endParaRPr>
          </a:p>
        </p:txBody>
      </p:sp>
      <p:sp>
        <p:nvSpPr>
          <p:cNvPr id="12" name="Freeform 1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618821" y="1883057"/>
            <a:ext cx="12420923" cy="7698929"/>
          </a:xfrm>
          <a:custGeom>
            <a:avLst/>
            <a:gdLst/>
            <a:ahLst/>
            <a:cxnLst/>
            <a:rect l="l" t="t" r="r" b="b"/>
            <a:pathLst>
              <a:path w="12420923" h="7698929">
                <a:moveTo>
                  <a:pt x="0" y="0"/>
                </a:moveTo>
                <a:lnTo>
                  <a:pt x="12420923" y="0"/>
                </a:lnTo>
                <a:lnTo>
                  <a:pt x="12420923" y="7698928"/>
                </a:lnTo>
                <a:lnTo>
                  <a:pt x="0" y="7698928"/>
                </a:lnTo>
                <a:lnTo>
                  <a:pt x="0" y="0"/>
                </a:lnTo>
                <a:close/>
              </a:path>
            </a:pathLst>
          </a:custGeom>
          <a:blipFill>
            <a:blip r:embed="rId6"/>
            <a:stretch>
              <a:fillRect r="-1248"/>
            </a:stretch>
          </a:blipFill>
        </p:spPr>
      </p:sp>
      <p:sp>
        <p:nvSpPr>
          <p:cNvPr id="6" name="TextBox 6"/>
          <p:cNvSpPr txBox="1"/>
          <p:nvPr/>
        </p:nvSpPr>
        <p:spPr>
          <a:xfrm>
            <a:off x="4029516" y="401596"/>
            <a:ext cx="12292608"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Weight measuring Code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84182" y="2751339"/>
            <a:ext cx="17658753" cy="4784321"/>
          </a:xfrm>
          <a:custGeom>
            <a:avLst/>
            <a:gdLst/>
            <a:ahLst/>
            <a:cxnLst/>
            <a:rect l="l" t="t" r="r" b="b"/>
            <a:pathLst>
              <a:path w="17658753" h="4784321">
                <a:moveTo>
                  <a:pt x="0" y="0"/>
                </a:moveTo>
                <a:lnTo>
                  <a:pt x="17658753" y="0"/>
                </a:lnTo>
                <a:lnTo>
                  <a:pt x="17658753" y="4784322"/>
                </a:lnTo>
                <a:lnTo>
                  <a:pt x="0" y="4784322"/>
                </a:lnTo>
                <a:lnTo>
                  <a:pt x="0" y="0"/>
                </a:lnTo>
                <a:close/>
              </a:path>
            </a:pathLst>
          </a:custGeom>
          <a:blipFill>
            <a:blip r:embed="rId6"/>
            <a:stretch>
              <a:fillRect t="-1192" r="-703" b="-644"/>
            </a:stretch>
          </a:blipFill>
        </p:spPr>
      </p:sp>
      <p:sp>
        <p:nvSpPr>
          <p:cNvPr id="6" name="TextBox 6"/>
          <p:cNvSpPr txBox="1"/>
          <p:nvPr/>
        </p:nvSpPr>
        <p:spPr>
          <a:xfrm>
            <a:off x="3845005" y="401596"/>
            <a:ext cx="12292608"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Weight measuring Code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398008" y="2676676"/>
            <a:ext cx="1498866" cy="1205944"/>
          </a:xfrm>
          <a:custGeom>
            <a:avLst/>
            <a:gdLst/>
            <a:ahLst/>
            <a:cxnLst/>
            <a:rect l="l" t="t" r="r" b="b"/>
            <a:pathLst>
              <a:path w="1498866" h="1205944">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flipH="1" flipV="1">
            <a:off x="-395093" y="19922"/>
            <a:ext cx="4118443" cy="3654183"/>
          </a:xfrm>
          <a:custGeom>
            <a:avLst/>
            <a:gdLst/>
            <a:ahLst/>
            <a:cxnLst/>
            <a:rect l="l" t="t" r="r" b="b"/>
            <a:pathLst>
              <a:path w="4118443" h="3654183">
                <a:moveTo>
                  <a:pt x="4118443" y="3654183"/>
                </a:moveTo>
                <a:lnTo>
                  <a:pt x="0" y="3654183"/>
                </a:lnTo>
                <a:lnTo>
                  <a:pt x="0" y="0"/>
                </a:lnTo>
                <a:lnTo>
                  <a:pt x="4118443" y="0"/>
                </a:lnTo>
                <a:lnTo>
                  <a:pt x="4118443" y="3654183"/>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r="628"/>
          <a:stretch>
            <a:fillRect/>
          </a:stretch>
        </p:blipFill>
        <p:spPr>
          <a:xfrm>
            <a:off x="4262020" y="3279648"/>
            <a:ext cx="8979435" cy="5114839"/>
          </a:xfrm>
          <a:prstGeom prst="rect">
            <a:avLst/>
          </a:prstGeom>
        </p:spPr>
      </p:pic>
      <p:sp>
        <p:nvSpPr>
          <p:cNvPr id="6" name="Freeform 6"/>
          <p:cNvSpPr/>
          <p:nvPr/>
        </p:nvSpPr>
        <p:spPr>
          <a:xfrm>
            <a:off x="455529" y="3279648"/>
            <a:ext cx="3520741" cy="5114839"/>
          </a:xfrm>
          <a:custGeom>
            <a:avLst/>
            <a:gdLst/>
            <a:ahLst/>
            <a:cxnLst/>
            <a:rect l="l" t="t" r="r" b="b"/>
            <a:pathLst>
              <a:path w="3520741" h="5114839">
                <a:moveTo>
                  <a:pt x="0" y="0"/>
                </a:moveTo>
                <a:lnTo>
                  <a:pt x="3520741" y="0"/>
                </a:lnTo>
                <a:lnTo>
                  <a:pt x="3520741" y="5114838"/>
                </a:lnTo>
                <a:lnTo>
                  <a:pt x="0" y="5114838"/>
                </a:lnTo>
                <a:lnTo>
                  <a:pt x="0" y="0"/>
                </a:lnTo>
                <a:close/>
              </a:path>
            </a:pathLst>
          </a:custGeom>
          <a:blipFill>
            <a:blip r:embed="rId9"/>
            <a:stretch>
              <a:fillRect l="-8958"/>
            </a:stretch>
          </a:blipFill>
        </p:spPr>
      </p:sp>
      <p:sp>
        <p:nvSpPr>
          <p:cNvPr id="7" name="Freeform 7"/>
          <p:cNvSpPr/>
          <p:nvPr/>
        </p:nvSpPr>
        <p:spPr>
          <a:xfrm>
            <a:off x="13527205" y="3279648"/>
            <a:ext cx="4057668" cy="5114839"/>
          </a:xfrm>
          <a:custGeom>
            <a:avLst/>
            <a:gdLst/>
            <a:ahLst/>
            <a:cxnLst/>
            <a:rect l="l" t="t" r="r" b="b"/>
            <a:pathLst>
              <a:path w="4057668" h="5114839">
                <a:moveTo>
                  <a:pt x="0" y="0"/>
                </a:moveTo>
                <a:lnTo>
                  <a:pt x="4057669" y="0"/>
                </a:lnTo>
                <a:lnTo>
                  <a:pt x="4057669" y="5114838"/>
                </a:lnTo>
                <a:lnTo>
                  <a:pt x="0" y="5114838"/>
                </a:lnTo>
                <a:lnTo>
                  <a:pt x="0" y="0"/>
                </a:lnTo>
                <a:close/>
              </a:path>
            </a:pathLst>
          </a:custGeom>
          <a:blipFill>
            <a:blip r:embed="rId10"/>
            <a:stretch>
              <a:fillRect/>
            </a:stretch>
          </a:blipFill>
        </p:spPr>
      </p:sp>
      <p:sp>
        <p:nvSpPr>
          <p:cNvPr id="8" name="TextBox 8"/>
          <p:cNvSpPr txBox="1"/>
          <p:nvPr/>
        </p:nvSpPr>
        <p:spPr>
          <a:xfrm>
            <a:off x="3977254" y="574242"/>
            <a:ext cx="10713642" cy="1448435"/>
          </a:xfrm>
          <a:prstGeom prst="rect">
            <a:avLst/>
          </a:prstGeom>
        </p:spPr>
        <p:txBody>
          <a:bodyPr lIns="0" tIns="0" rIns="0" bIns="0" rtlCol="0" anchor="t">
            <a:spAutoFit/>
          </a:bodyPr>
          <a:lstStyle/>
          <a:p>
            <a:pPr algn="ctr">
              <a:lnSpc>
                <a:spcPts val="10886"/>
              </a:lnSpc>
            </a:pPr>
            <a:r>
              <a:rPr lang="en-US" sz="7888" spc="228">
                <a:solidFill>
                  <a:srgbClr val="1C5739"/>
                </a:solidFill>
                <a:latin typeface="Codec Pro ExtraBold"/>
              </a:rPr>
              <a:t>WORKING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475963" y="3478621"/>
            <a:ext cx="13336074" cy="3053534"/>
          </a:xfrm>
          <a:prstGeom prst="rect">
            <a:avLst/>
          </a:prstGeom>
        </p:spPr>
        <p:txBody>
          <a:bodyPr lIns="0" tIns="0" rIns="0" bIns="0" rtlCol="0" anchor="t">
            <a:spAutoFit/>
          </a:bodyPr>
          <a:lstStyle/>
          <a:p>
            <a:pPr algn="ctr">
              <a:lnSpc>
                <a:spcPts val="11740"/>
              </a:lnSpc>
            </a:pPr>
            <a:r>
              <a:rPr lang="en-US" sz="8507" spc="833">
                <a:solidFill>
                  <a:srgbClr val="FFFFFF"/>
                </a:solidFill>
                <a:latin typeface="Codec Pro ExtraBold"/>
              </a:rPr>
              <a:t>FINAL  </a:t>
            </a:r>
          </a:p>
          <a:p>
            <a:pPr algn="ctr">
              <a:lnSpc>
                <a:spcPts val="11740"/>
              </a:lnSpc>
            </a:pPr>
            <a:r>
              <a:rPr lang="en-US" sz="8507" spc="833">
                <a:solidFill>
                  <a:srgbClr val="FFFFFF"/>
                </a:solidFill>
                <a:latin typeface="Codec Pro ExtraBold"/>
              </a:rPr>
              <a:t>REPORT</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2175348"/>
            <a:ext cx="11465999" cy="6339810"/>
          </a:xfrm>
          <a:custGeom>
            <a:avLst/>
            <a:gdLst/>
            <a:ahLst/>
            <a:cxnLst/>
            <a:rect l="l" t="t" r="r" b="b"/>
            <a:pathLst>
              <a:path w="11465999" h="6339810">
                <a:moveTo>
                  <a:pt x="0" y="0"/>
                </a:moveTo>
                <a:lnTo>
                  <a:pt x="11465999" y="0"/>
                </a:lnTo>
                <a:lnTo>
                  <a:pt x="11465999" y="6339809"/>
                </a:lnTo>
                <a:lnTo>
                  <a:pt x="0" y="6339809"/>
                </a:lnTo>
                <a:lnTo>
                  <a:pt x="0" y="0"/>
                </a:lnTo>
                <a:close/>
              </a:path>
            </a:pathLst>
          </a:custGeom>
          <a:blipFill>
            <a:blip r:embed="rId6"/>
            <a:stretch>
              <a:fillRect/>
            </a:stretch>
          </a:blipFill>
        </p:spPr>
      </p:sp>
      <p:sp>
        <p:nvSpPr>
          <p:cNvPr id="6" name="Freeform 6"/>
          <p:cNvSpPr/>
          <p:nvPr/>
        </p:nvSpPr>
        <p:spPr>
          <a:xfrm>
            <a:off x="13607650" y="6542176"/>
            <a:ext cx="3371791" cy="1972982"/>
          </a:xfrm>
          <a:custGeom>
            <a:avLst/>
            <a:gdLst/>
            <a:ahLst/>
            <a:cxnLst/>
            <a:rect l="l" t="t" r="r" b="b"/>
            <a:pathLst>
              <a:path w="3371791" h="1972982">
                <a:moveTo>
                  <a:pt x="0" y="0"/>
                </a:moveTo>
                <a:lnTo>
                  <a:pt x="3371791" y="0"/>
                </a:lnTo>
                <a:lnTo>
                  <a:pt x="3371791" y="1972981"/>
                </a:lnTo>
                <a:lnTo>
                  <a:pt x="0" y="1972981"/>
                </a:lnTo>
                <a:lnTo>
                  <a:pt x="0" y="0"/>
                </a:lnTo>
                <a:close/>
              </a:path>
            </a:pathLst>
          </a:custGeom>
          <a:blipFill>
            <a:blip r:embed="rId7"/>
            <a:stretch>
              <a:fillRect r="-13635"/>
            </a:stretch>
          </a:blipFill>
        </p:spPr>
      </p:sp>
      <p:sp>
        <p:nvSpPr>
          <p:cNvPr id="7" name="Freeform 7"/>
          <p:cNvSpPr/>
          <p:nvPr/>
        </p:nvSpPr>
        <p:spPr>
          <a:xfrm>
            <a:off x="14264967" y="2590730"/>
            <a:ext cx="2057157" cy="2200680"/>
          </a:xfrm>
          <a:custGeom>
            <a:avLst/>
            <a:gdLst/>
            <a:ahLst/>
            <a:cxnLst/>
            <a:rect l="l" t="t" r="r" b="b"/>
            <a:pathLst>
              <a:path w="2057157" h="2200680">
                <a:moveTo>
                  <a:pt x="0" y="0"/>
                </a:moveTo>
                <a:lnTo>
                  <a:pt x="2057157" y="0"/>
                </a:lnTo>
                <a:lnTo>
                  <a:pt x="2057157" y="2200679"/>
                </a:lnTo>
                <a:lnTo>
                  <a:pt x="0" y="2200679"/>
                </a:lnTo>
                <a:lnTo>
                  <a:pt x="0" y="0"/>
                </a:lnTo>
                <a:close/>
              </a:path>
            </a:pathLst>
          </a:custGeom>
          <a:blipFill>
            <a:blip r:embed="rId8"/>
            <a:stretch>
              <a:fillRect/>
            </a:stretch>
          </a:blipFill>
        </p:spPr>
      </p:sp>
      <p:sp>
        <p:nvSpPr>
          <p:cNvPr id="8" name="TextBox 8"/>
          <p:cNvSpPr txBox="1"/>
          <p:nvPr/>
        </p:nvSpPr>
        <p:spPr>
          <a:xfrm>
            <a:off x="2948552" y="526415"/>
            <a:ext cx="978105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IV stand components:</a:t>
            </a:r>
          </a:p>
        </p:txBody>
      </p:sp>
      <p:sp>
        <p:nvSpPr>
          <p:cNvPr id="9" name="TextBox 9"/>
          <p:cNvSpPr txBox="1"/>
          <p:nvPr/>
        </p:nvSpPr>
        <p:spPr>
          <a:xfrm>
            <a:off x="12494699" y="5307153"/>
            <a:ext cx="5535567" cy="409755"/>
          </a:xfrm>
          <a:prstGeom prst="rect">
            <a:avLst/>
          </a:prstGeom>
        </p:spPr>
        <p:txBody>
          <a:bodyPr lIns="0" tIns="0" rIns="0" bIns="0" rtlCol="0" anchor="t">
            <a:spAutoFit/>
          </a:bodyPr>
          <a:lstStyle/>
          <a:p>
            <a:pPr algn="ctr">
              <a:lnSpc>
                <a:spcPts val="3443"/>
              </a:lnSpc>
            </a:pPr>
            <a:r>
              <a:rPr lang="en-US" sz="2459">
                <a:solidFill>
                  <a:srgbClr val="000000"/>
                </a:solidFill>
                <a:latin typeface="Canva Sans"/>
              </a:rPr>
              <a:t>LED lights</a:t>
            </a:r>
          </a:p>
        </p:txBody>
      </p:sp>
      <p:sp>
        <p:nvSpPr>
          <p:cNvPr id="10" name="TextBox 10"/>
          <p:cNvSpPr txBox="1"/>
          <p:nvPr/>
        </p:nvSpPr>
        <p:spPr>
          <a:xfrm>
            <a:off x="13607650" y="8833782"/>
            <a:ext cx="3205408" cy="424518"/>
          </a:xfrm>
          <a:prstGeom prst="rect">
            <a:avLst/>
          </a:prstGeom>
        </p:spPr>
        <p:txBody>
          <a:bodyPr lIns="0" tIns="0" rIns="0" bIns="0" rtlCol="0" anchor="t">
            <a:spAutoFit/>
          </a:bodyPr>
          <a:lstStyle/>
          <a:p>
            <a:pPr algn="ctr">
              <a:lnSpc>
                <a:spcPts val="3492"/>
              </a:lnSpc>
            </a:pPr>
            <a:r>
              <a:rPr lang="en-US" sz="2494">
                <a:solidFill>
                  <a:srgbClr val="000000"/>
                </a:solidFill>
                <a:latin typeface="Canva Sans"/>
              </a:rPr>
              <a:t>IR sensors holder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720421" y="1785070"/>
            <a:ext cx="6376447" cy="8501930"/>
          </a:xfrm>
          <a:custGeom>
            <a:avLst/>
            <a:gdLst/>
            <a:ahLst/>
            <a:cxnLst/>
            <a:rect l="l" t="t" r="r" b="b"/>
            <a:pathLst>
              <a:path w="6376447" h="8501930">
                <a:moveTo>
                  <a:pt x="0" y="0"/>
                </a:moveTo>
                <a:lnTo>
                  <a:pt x="6376447" y="0"/>
                </a:lnTo>
                <a:lnTo>
                  <a:pt x="6376447" y="8501930"/>
                </a:lnTo>
                <a:lnTo>
                  <a:pt x="0" y="8501930"/>
                </a:lnTo>
                <a:lnTo>
                  <a:pt x="0" y="0"/>
                </a:lnTo>
                <a:close/>
              </a:path>
            </a:pathLst>
          </a:custGeom>
          <a:blipFill>
            <a:blip r:embed="rId6"/>
            <a:stretch>
              <a:fillRect/>
            </a:stretch>
          </a:blipFill>
        </p:spPr>
      </p:sp>
      <p:sp>
        <p:nvSpPr>
          <p:cNvPr id="6" name="TextBox 6"/>
          <p:cNvSpPr txBox="1"/>
          <p:nvPr/>
        </p:nvSpPr>
        <p:spPr>
          <a:xfrm>
            <a:off x="9139238" y="4065086"/>
            <a:ext cx="9525" cy="1566544"/>
          </a:xfrm>
          <a:prstGeom prst="rect">
            <a:avLst/>
          </a:prstGeom>
        </p:spPr>
        <p:txBody>
          <a:bodyPr lIns="0" tIns="0" rIns="0" bIns="0" rtlCol="0" anchor="t">
            <a:spAutoFit/>
          </a:bodyPr>
          <a:lstStyle/>
          <a:p>
            <a:pPr algn="ctr">
              <a:lnSpc>
                <a:spcPts val="12880"/>
              </a:lnSpc>
            </a:pPr>
            <a:endParaRPr/>
          </a:p>
        </p:txBody>
      </p:sp>
      <p:sp>
        <p:nvSpPr>
          <p:cNvPr id="7" name="TextBox 7"/>
          <p:cNvSpPr txBox="1"/>
          <p:nvPr/>
        </p:nvSpPr>
        <p:spPr>
          <a:xfrm>
            <a:off x="4174879" y="537527"/>
            <a:ext cx="8688188"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Final  Assembly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314514" y="2103129"/>
            <a:ext cx="10642368" cy="7802680"/>
          </a:xfrm>
          <a:custGeom>
            <a:avLst/>
            <a:gdLst/>
            <a:ahLst/>
            <a:cxnLst/>
            <a:rect l="l" t="t" r="r" b="b"/>
            <a:pathLst>
              <a:path w="10642368" h="7802680">
                <a:moveTo>
                  <a:pt x="0" y="0"/>
                </a:moveTo>
                <a:lnTo>
                  <a:pt x="10642368" y="0"/>
                </a:lnTo>
                <a:lnTo>
                  <a:pt x="10642368" y="7802679"/>
                </a:lnTo>
                <a:lnTo>
                  <a:pt x="0" y="7802679"/>
                </a:lnTo>
                <a:lnTo>
                  <a:pt x="0" y="0"/>
                </a:lnTo>
                <a:close/>
              </a:path>
            </a:pathLst>
          </a:custGeom>
          <a:blipFill>
            <a:blip r:embed="rId6"/>
            <a:stretch>
              <a:fillRect l="-164" t="-2648" r="-785"/>
            </a:stretch>
          </a:blipFill>
        </p:spPr>
      </p:sp>
      <p:sp>
        <p:nvSpPr>
          <p:cNvPr id="6" name="TextBox 6"/>
          <p:cNvSpPr txBox="1"/>
          <p:nvPr/>
        </p:nvSpPr>
        <p:spPr>
          <a:xfrm>
            <a:off x="6665682" y="526415"/>
            <a:ext cx="234679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Code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2465506"/>
            <a:ext cx="10139590" cy="4740125"/>
          </a:xfrm>
          <a:custGeom>
            <a:avLst/>
            <a:gdLst/>
            <a:ahLst/>
            <a:cxnLst/>
            <a:rect l="l" t="t" r="r" b="b"/>
            <a:pathLst>
              <a:path w="10139590" h="4740125">
                <a:moveTo>
                  <a:pt x="0" y="0"/>
                </a:moveTo>
                <a:lnTo>
                  <a:pt x="10139590" y="0"/>
                </a:lnTo>
                <a:lnTo>
                  <a:pt x="10139590" y="4740125"/>
                </a:lnTo>
                <a:lnTo>
                  <a:pt x="0" y="4740125"/>
                </a:lnTo>
                <a:lnTo>
                  <a:pt x="0" y="0"/>
                </a:lnTo>
                <a:close/>
              </a:path>
            </a:pathLst>
          </a:custGeom>
          <a:blipFill>
            <a:blip r:embed="rId6"/>
            <a:stretch>
              <a:fillRect/>
            </a:stretch>
          </a:blipFill>
        </p:spPr>
      </p:sp>
      <p:sp>
        <p:nvSpPr>
          <p:cNvPr id="6" name="Freeform 6"/>
          <p:cNvSpPr/>
          <p:nvPr/>
        </p:nvSpPr>
        <p:spPr>
          <a:xfrm>
            <a:off x="11168290" y="2393763"/>
            <a:ext cx="6601877" cy="5361131"/>
          </a:xfrm>
          <a:custGeom>
            <a:avLst/>
            <a:gdLst/>
            <a:ahLst/>
            <a:cxnLst/>
            <a:rect l="l" t="t" r="r" b="b"/>
            <a:pathLst>
              <a:path w="6601877" h="5361131">
                <a:moveTo>
                  <a:pt x="0" y="0"/>
                </a:moveTo>
                <a:lnTo>
                  <a:pt x="6601877" y="0"/>
                </a:lnTo>
                <a:lnTo>
                  <a:pt x="6601877" y="5361131"/>
                </a:lnTo>
                <a:lnTo>
                  <a:pt x="0" y="5361131"/>
                </a:lnTo>
                <a:lnTo>
                  <a:pt x="0" y="0"/>
                </a:lnTo>
                <a:close/>
              </a:path>
            </a:pathLst>
          </a:custGeom>
          <a:blipFill>
            <a:blip r:embed="rId7"/>
            <a:stretch>
              <a:fillRect/>
            </a:stretch>
          </a:blipFill>
        </p:spPr>
      </p:sp>
      <p:sp>
        <p:nvSpPr>
          <p:cNvPr id="7" name="TextBox 7"/>
          <p:cNvSpPr txBox="1"/>
          <p:nvPr/>
        </p:nvSpPr>
        <p:spPr>
          <a:xfrm>
            <a:off x="6665682" y="526415"/>
            <a:ext cx="234679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Code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47866" y="2855791"/>
            <a:ext cx="7564611" cy="6168339"/>
          </a:xfrm>
          <a:custGeom>
            <a:avLst/>
            <a:gdLst/>
            <a:ahLst/>
            <a:cxnLst/>
            <a:rect l="l" t="t" r="r" b="b"/>
            <a:pathLst>
              <a:path w="7564611" h="6168339">
                <a:moveTo>
                  <a:pt x="0" y="0"/>
                </a:moveTo>
                <a:lnTo>
                  <a:pt x="7564611" y="0"/>
                </a:lnTo>
                <a:lnTo>
                  <a:pt x="7564611" y="6168339"/>
                </a:lnTo>
                <a:lnTo>
                  <a:pt x="0" y="6168339"/>
                </a:lnTo>
                <a:lnTo>
                  <a:pt x="0" y="0"/>
                </a:lnTo>
                <a:close/>
              </a:path>
            </a:pathLst>
          </a:custGeom>
          <a:blipFill>
            <a:blip r:embed="rId6"/>
            <a:stretch>
              <a:fillRect/>
            </a:stretch>
          </a:blipFill>
        </p:spPr>
      </p:sp>
      <p:sp>
        <p:nvSpPr>
          <p:cNvPr id="6" name="Freeform 6"/>
          <p:cNvSpPr/>
          <p:nvPr/>
        </p:nvSpPr>
        <p:spPr>
          <a:xfrm>
            <a:off x="9144000" y="2883173"/>
            <a:ext cx="8732375" cy="6113575"/>
          </a:xfrm>
          <a:custGeom>
            <a:avLst/>
            <a:gdLst/>
            <a:ahLst/>
            <a:cxnLst/>
            <a:rect l="l" t="t" r="r" b="b"/>
            <a:pathLst>
              <a:path w="8732375" h="6113575">
                <a:moveTo>
                  <a:pt x="0" y="0"/>
                </a:moveTo>
                <a:lnTo>
                  <a:pt x="8732375" y="0"/>
                </a:lnTo>
                <a:lnTo>
                  <a:pt x="8732375" y="6113575"/>
                </a:lnTo>
                <a:lnTo>
                  <a:pt x="0" y="6113575"/>
                </a:lnTo>
                <a:lnTo>
                  <a:pt x="0" y="0"/>
                </a:lnTo>
                <a:close/>
              </a:path>
            </a:pathLst>
          </a:custGeom>
          <a:blipFill>
            <a:blip r:embed="rId7"/>
            <a:stretch>
              <a:fillRect/>
            </a:stretch>
          </a:blipFill>
        </p:spPr>
      </p:sp>
      <p:sp>
        <p:nvSpPr>
          <p:cNvPr id="7" name="TextBox 7"/>
          <p:cNvSpPr txBox="1"/>
          <p:nvPr/>
        </p:nvSpPr>
        <p:spPr>
          <a:xfrm>
            <a:off x="6665682" y="526415"/>
            <a:ext cx="234679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28700" y="2465506"/>
            <a:ext cx="10139590" cy="4740125"/>
          </a:xfrm>
          <a:custGeom>
            <a:avLst/>
            <a:gdLst/>
            <a:ahLst/>
            <a:cxnLst/>
            <a:rect l="l" t="t" r="r" b="b"/>
            <a:pathLst>
              <a:path w="10139590" h="4740125">
                <a:moveTo>
                  <a:pt x="0" y="0"/>
                </a:moveTo>
                <a:lnTo>
                  <a:pt x="10139590" y="0"/>
                </a:lnTo>
                <a:lnTo>
                  <a:pt x="10139590" y="4740125"/>
                </a:lnTo>
                <a:lnTo>
                  <a:pt x="0" y="4740125"/>
                </a:lnTo>
                <a:lnTo>
                  <a:pt x="0" y="0"/>
                </a:lnTo>
                <a:close/>
              </a:path>
            </a:pathLst>
          </a:custGeom>
          <a:blipFill>
            <a:blip r:embed="rId6"/>
            <a:stretch>
              <a:fillRect/>
            </a:stretch>
          </a:blipFill>
        </p:spPr>
      </p:sp>
      <p:sp>
        <p:nvSpPr>
          <p:cNvPr id="6" name="Freeform 6"/>
          <p:cNvSpPr/>
          <p:nvPr/>
        </p:nvSpPr>
        <p:spPr>
          <a:xfrm>
            <a:off x="11168290" y="2393763"/>
            <a:ext cx="6601877" cy="5361131"/>
          </a:xfrm>
          <a:custGeom>
            <a:avLst/>
            <a:gdLst/>
            <a:ahLst/>
            <a:cxnLst/>
            <a:rect l="l" t="t" r="r" b="b"/>
            <a:pathLst>
              <a:path w="6601877" h="5361131">
                <a:moveTo>
                  <a:pt x="0" y="0"/>
                </a:moveTo>
                <a:lnTo>
                  <a:pt x="6601877" y="0"/>
                </a:lnTo>
                <a:lnTo>
                  <a:pt x="6601877" y="5361131"/>
                </a:lnTo>
                <a:lnTo>
                  <a:pt x="0" y="5361131"/>
                </a:lnTo>
                <a:lnTo>
                  <a:pt x="0" y="0"/>
                </a:lnTo>
                <a:close/>
              </a:path>
            </a:pathLst>
          </a:custGeom>
          <a:blipFill>
            <a:blip r:embed="rId7"/>
            <a:stretch>
              <a:fillRect/>
            </a:stretch>
          </a:blipFill>
        </p:spPr>
      </p:sp>
      <p:sp>
        <p:nvSpPr>
          <p:cNvPr id="7" name="TextBox 7"/>
          <p:cNvSpPr txBox="1"/>
          <p:nvPr/>
        </p:nvSpPr>
        <p:spPr>
          <a:xfrm>
            <a:off x="6665682" y="526415"/>
            <a:ext cx="234679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217761" y="927071"/>
            <a:ext cx="1408888" cy="1280807"/>
          </a:xfrm>
          <a:custGeom>
            <a:avLst/>
            <a:gdLst/>
            <a:ahLst/>
            <a:cxnLst/>
            <a:rect l="l" t="t" r="r" b="b"/>
            <a:pathLst>
              <a:path w="1408888" h="1280807">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705605" y="401596"/>
            <a:ext cx="5150121"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Objectives </a:t>
            </a:r>
          </a:p>
        </p:txBody>
      </p:sp>
      <p:sp>
        <p:nvSpPr>
          <p:cNvPr id="9" name="TextBox 9"/>
          <p:cNvSpPr txBox="1"/>
          <p:nvPr/>
        </p:nvSpPr>
        <p:spPr>
          <a:xfrm>
            <a:off x="1651474" y="2498870"/>
            <a:ext cx="14625864" cy="5959602"/>
          </a:xfrm>
          <a:prstGeom prst="rect">
            <a:avLst/>
          </a:prstGeom>
        </p:spPr>
        <p:txBody>
          <a:bodyPr lIns="0" tIns="0" rIns="0" bIns="0" rtlCol="0" anchor="t">
            <a:spAutoFit/>
          </a:bodyPr>
          <a:lstStyle/>
          <a:p>
            <a:pPr marL="388620" lvl="1" indent="-194310">
              <a:lnSpc>
                <a:spcPts val="2483"/>
              </a:lnSpc>
              <a:buFont typeface="Arial"/>
              <a:buChar char="•"/>
            </a:pPr>
            <a:r>
              <a:rPr lang="en-US" sz="1800" spc="176">
                <a:solidFill>
                  <a:srgbClr val="231F20"/>
                </a:solidFill>
                <a:latin typeface="Open Sauce"/>
              </a:rPr>
              <a:t>More than 90% of hospitalised patients receive some form of IV therapy. Unfortunately, about 1/5 of these patients experience IV complications due to lack of administration care and adequate monitoring.</a:t>
            </a:r>
          </a:p>
          <a:p>
            <a:pPr>
              <a:lnSpc>
                <a:spcPts val="2483"/>
              </a:lnSpc>
            </a:pPr>
            <a:endParaRPr lang="en-US" sz="1800" spc="176">
              <a:solidFill>
                <a:srgbClr val="231F20"/>
              </a:solidFill>
              <a:latin typeface="Open Sauce"/>
            </a:endParaRPr>
          </a:p>
          <a:p>
            <a:pPr marL="388620" lvl="1" indent="-194310">
              <a:lnSpc>
                <a:spcPts val="2483"/>
              </a:lnSpc>
              <a:buFont typeface="Arial"/>
              <a:buChar char="•"/>
            </a:pPr>
            <a:r>
              <a:rPr lang="en-US" sz="1800" spc="176">
                <a:solidFill>
                  <a:srgbClr val="231F20"/>
                </a:solidFill>
                <a:latin typeface="Open Sauce"/>
              </a:rPr>
              <a:t>During the medication administration process, errors occurred in about 30% of IV medication administration.</a:t>
            </a:r>
          </a:p>
          <a:p>
            <a:pPr>
              <a:lnSpc>
                <a:spcPts val="2483"/>
              </a:lnSpc>
            </a:pPr>
            <a:endParaRPr lang="en-US" sz="1800" spc="176">
              <a:solidFill>
                <a:srgbClr val="231F20"/>
              </a:solidFill>
              <a:latin typeface="Open Sauce"/>
            </a:endParaRPr>
          </a:p>
          <a:p>
            <a:pPr marL="388620" lvl="1" indent="-194310">
              <a:lnSpc>
                <a:spcPts val="2483"/>
              </a:lnSpc>
              <a:buFont typeface="Arial"/>
              <a:buChar char="•"/>
            </a:pPr>
            <a:r>
              <a:rPr lang="en-US" sz="1800" spc="176">
                <a:solidFill>
                  <a:srgbClr val="231F20"/>
                </a:solidFill>
                <a:latin typeface="Open Sauce"/>
              </a:rPr>
              <a:t>In the US, medical errors cost the lives of up to 251,000 people annually,</a:t>
            </a:r>
            <a:r>
              <a:rPr lang="en-US" sz="1800" u="sng" spc="176">
                <a:solidFill>
                  <a:srgbClr val="231F20"/>
                </a:solidFill>
                <a:latin typeface="Open Sauce"/>
                <a:hlinkClick r:id="rId6" tooltip="https://www.ncbi.nlm.nih.gov/pmc/articles/PMC9512022/#cit0002"/>
              </a:rPr>
              <a:t>2</a:t>
            </a:r>
            <a:r>
              <a:rPr lang="en-US" sz="1800" spc="176">
                <a:solidFill>
                  <a:srgbClr val="231F20"/>
                </a:solidFill>
                <a:latin typeface="Open Sauce"/>
              </a:rPr>
              <a:t> and each year, the overall cost of caring for patients after medical errors is $20 billion.</a:t>
            </a:r>
          </a:p>
          <a:p>
            <a:pPr>
              <a:lnSpc>
                <a:spcPts val="2483"/>
              </a:lnSpc>
            </a:pPr>
            <a:endParaRPr lang="en-US" sz="1800" spc="176">
              <a:solidFill>
                <a:srgbClr val="231F20"/>
              </a:solidFill>
              <a:latin typeface="Open Sauce"/>
            </a:endParaRPr>
          </a:p>
          <a:p>
            <a:pPr marL="388620" lvl="1" indent="-194310">
              <a:lnSpc>
                <a:spcPts val="2483"/>
              </a:lnSpc>
              <a:buFont typeface="Arial"/>
              <a:buChar char="•"/>
            </a:pPr>
            <a:r>
              <a:rPr lang="en-US" sz="1800" spc="176">
                <a:solidFill>
                  <a:srgbClr val="231F20"/>
                </a:solidFill>
                <a:latin typeface="Open Sauce"/>
              </a:rPr>
              <a:t>According to the National Reporting and Learning Service, (</a:t>
            </a:r>
            <a:r>
              <a:rPr lang="en-US" sz="1800" u="sng" spc="176">
                <a:solidFill>
                  <a:srgbClr val="5387DF"/>
                </a:solidFill>
                <a:latin typeface="Open Sauce Bold Italics"/>
                <a:hlinkClick r:id="rId7" tooltip="https://www.ncbi.nlm.nih.gov/pmc/articles/PMC9512022/#cit0004"/>
              </a:rPr>
              <a:t>4</a:t>
            </a:r>
            <a:r>
              <a:rPr lang="en-US" sz="1800" spc="176">
                <a:solidFill>
                  <a:srgbClr val="231F20"/>
                </a:solidFill>
                <a:latin typeface="Open Sauce"/>
              </a:rPr>
              <a:t> )</a:t>
            </a:r>
            <a:r>
              <a:rPr lang="en-US" sz="1800" spc="176">
                <a:solidFill>
                  <a:srgbClr val="5387DF"/>
                </a:solidFill>
                <a:latin typeface="Open Sauce Bold Italics"/>
              </a:rPr>
              <a:t> </a:t>
            </a:r>
            <a:r>
              <a:rPr lang="en-US" sz="1800" spc="176">
                <a:solidFill>
                  <a:srgbClr val="231F20"/>
                </a:solidFill>
                <a:latin typeface="Open Sauce"/>
              </a:rPr>
              <a:t>the rates of medication administration errors (MAEs) are still unacceptably high.</a:t>
            </a:r>
          </a:p>
          <a:p>
            <a:pPr>
              <a:lnSpc>
                <a:spcPts val="2483"/>
              </a:lnSpc>
            </a:pPr>
            <a:endParaRPr lang="en-US" sz="1800" spc="176">
              <a:solidFill>
                <a:srgbClr val="231F20"/>
              </a:solidFill>
              <a:latin typeface="Open Sauce"/>
            </a:endParaRPr>
          </a:p>
          <a:p>
            <a:pPr marL="388620" lvl="1" indent="-194310">
              <a:lnSpc>
                <a:spcPts val="2483"/>
              </a:lnSpc>
              <a:buFont typeface="Arial"/>
              <a:buChar char="•"/>
            </a:pPr>
            <a:r>
              <a:rPr lang="en-US" sz="1800" spc="176">
                <a:solidFill>
                  <a:srgbClr val="231F20"/>
                </a:solidFill>
                <a:latin typeface="Open Sauce"/>
              </a:rPr>
              <a:t>MAEs with IV medications have a higher risk of significant adverse effects than any other administration route because the IV route leads to near-instant absorption and dispersion into the blood stream.Approximately 10% of MAEs were found to be IV-related, and 57.9% of the reported IV infusion-related errors were related to </a:t>
            </a:r>
            <a:r>
              <a:rPr lang="en-US" sz="1800" spc="176">
                <a:solidFill>
                  <a:srgbClr val="231F20"/>
                </a:solidFill>
                <a:latin typeface="Open Sauce Bold"/>
              </a:rPr>
              <a:t>“wrong rate.”</a:t>
            </a:r>
          </a:p>
          <a:p>
            <a:pPr>
              <a:lnSpc>
                <a:spcPts val="2483"/>
              </a:lnSpc>
            </a:pPr>
            <a:endParaRPr lang="en-US" sz="1800" spc="176">
              <a:solidFill>
                <a:srgbClr val="231F20"/>
              </a:solidFill>
              <a:latin typeface="Open Sauce Bold"/>
            </a:endParaRPr>
          </a:p>
          <a:p>
            <a:pPr>
              <a:lnSpc>
                <a:spcPts val="2483"/>
              </a:lnSpc>
              <a:spcBef>
                <a:spcPct val="0"/>
              </a:spcBef>
            </a:pPr>
            <a:r>
              <a:rPr lang="en-US" sz="1800" spc="176">
                <a:solidFill>
                  <a:srgbClr val="231F20"/>
                </a:solidFill>
                <a:latin typeface="Open Sauce"/>
              </a:rPr>
              <a:t> </a:t>
            </a:r>
          </a:p>
          <a:p>
            <a:pPr marL="0" lvl="0" indent="0">
              <a:lnSpc>
                <a:spcPts val="2483"/>
              </a:lnSpc>
              <a:spcBef>
                <a:spcPct val="0"/>
              </a:spcBef>
            </a:pPr>
            <a:endParaRPr lang="en-US" sz="1800" spc="176">
              <a:solidFill>
                <a:srgbClr val="231F20"/>
              </a:solidFill>
              <a:latin typeface="Open Sauce"/>
            </a:endParaRPr>
          </a:p>
        </p:txBody>
      </p:sp>
      <p:sp>
        <p:nvSpPr>
          <p:cNvPr id="10" name="TextBox 10"/>
          <p:cNvSpPr txBox="1"/>
          <p:nvPr/>
        </p:nvSpPr>
        <p:spPr>
          <a:xfrm>
            <a:off x="1354778" y="1643675"/>
            <a:ext cx="3465904" cy="777432"/>
          </a:xfrm>
          <a:prstGeom prst="rect">
            <a:avLst/>
          </a:prstGeom>
        </p:spPr>
        <p:txBody>
          <a:bodyPr lIns="0" tIns="0" rIns="0" bIns="0" rtlCol="0" anchor="t">
            <a:spAutoFit/>
          </a:bodyPr>
          <a:lstStyle/>
          <a:p>
            <a:pPr>
              <a:lnSpc>
                <a:spcPts val="3199"/>
              </a:lnSpc>
            </a:pPr>
            <a:r>
              <a:rPr lang="en-US" sz="2318" spc="227">
                <a:solidFill>
                  <a:srgbClr val="397D5A"/>
                </a:solidFill>
                <a:latin typeface="Open Sauce Bold"/>
              </a:rPr>
              <a:t>Market Research:</a:t>
            </a:r>
          </a:p>
          <a:p>
            <a:pPr marL="0" lvl="0" indent="0">
              <a:lnSpc>
                <a:spcPts val="3199"/>
              </a:lnSpc>
              <a:spcBef>
                <a:spcPct val="0"/>
              </a:spcBef>
            </a:pPr>
            <a:endParaRPr lang="en-US" sz="2318" spc="227">
              <a:solidFill>
                <a:srgbClr val="397D5A"/>
              </a:solidFill>
              <a:latin typeface="Open Sauce Bold"/>
            </a:endParaRPr>
          </a:p>
        </p:txBody>
      </p:sp>
      <p:sp>
        <p:nvSpPr>
          <p:cNvPr id="11" name="Freeform 11"/>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4655406" y="9867483"/>
            <a:ext cx="1835944" cy="234280"/>
          </a:xfrm>
          <a:prstGeom prst="rect">
            <a:avLst/>
          </a:prstGeom>
        </p:spPr>
        <p:txBody>
          <a:bodyPr lIns="0" tIns="0" rIns="0" bIns="0" rtlCol="0" anchor="t">
            <a:spAutoFit/>
          </a:bodyPr>
          <a:lstStyle/>
          <a:p>
            <a:pPr algn="ctr">
              <a:lnSpc>
                <a:spcPts val="1957"/>
              </a:lnSpc>
              <a:spcBef>
                <a:spcPct val="0"/>
              </a:spcBef>
            </a:pPr>
            <a:r>
              <a:rPr lang="en-US" sz="1418" spc="138">
                <a:solidFill>
                  <a:srgbClr val="5387DF"/>
                </a:solidFill>
                <a:latin typeface="Open Sauce"/>
              </a:rPr>
              <a:t>( </a:t>
            </a:r>
            <a:r>
              <a:rPr lang="en-US" sz="1418" spc="138">
                <a:solidFill>
                  <a:srgbClr val="5387DF"/>
                </a:solidFill>
                <a:latin typeface="Open Sauce Italics"/>
                <a:hlinkClick r:id="rId10" tooltip="https://www.ncbi.nlm.nih.gov/pmc/articles/PMC9512022/#cit0001"/>
              </a:rPr>
              <a:t>Reference</a:t>
            </a:r>
            <a:r>
              <a:rPr lang="en-US" sz="1418" spc="138">
                <a:solidFill>
                  <a:srgbClr val="5387DF"/>
                </a:solidFill>
                <a:latin typeface="Open Sauce Italics"/>
              </a:rPr>
              <a:t> Link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674455" y="1930125"/>
            <a:ext cx="8939089" cy="7651860"/>
          </a:xfrm>
          <a:custGeom>
            <a:avLst/>
            <a:gdLst/>
            <a:ahLst/>
            <a:cxnLst/>
            <a:rect l="l" t="t" r="r" b="b"/>
            <a:pathLst>
              <a:path w="8939089" h="7651860">
                <a:moveTo>
                  <a:pt x="0" y="0"/>
                </a:moveTo>
                <a:lnTo>
                  <a:pt x="8939090" y="0"/>
                </a:lnTo>
                <a:lnTo>
                  <a:pt x="8939090" y="7651860"/>
                </a:lnTo>
                <a:lnTo>
                  <a:pt x="0" y="7651860"/>
                </a:lnTo>
                <a:lnTo>
                  <a:pt x="0" y="0"/>
                </a:lnTo>
                <a:close/>
              </a:path>
            </a:pathLst>
          </a:custGeom>
          <a:blipFill>
            <a:blip r:embed="rId6"/>
            <a:stretch>
              <a:fillRect/>
            </a:stretch>
          </a:blipFill>
        </p:spPr>
      </p:sp>
      <p:sp>
        <p:nvSpPr>
          <p:cNvPr id="6" name="TextBox 6"/>
          <p:cNvSpPr txBox="1"/>
          <p:nvPr/>
        </p:nvSpPr>
        <p:spPr>
          <a:xfrm>
            <a:off x="6665682" y="526415"/>
            <a:ext cx="2346795" cy="1229149"/>
          </a:xfrm>
          <a:prstGeom prst="rect">
            <a:avLst/>
          </a:prstGeom>
        </p:spPr>
        <p:txBody>
          <a:bodyPr lIns="0" tIns="0" rIns="0" bIns="0" rtlCol="0" anchor="t">
            <a:spAutoFit/>
          </a:bodyPr>
          <a:lstStyle/>
          <a:p>
            <a:pPr algn="ctr">
              <a:lnSpc>
                <a:spcPts val="10116"/>
              </a:lnSpc>
            </a:pPr>
            <a:r>
              <a:rPr lang="en-US" sz="7226">
                <a:solidFill>
                  <a:srgbClr val="000000"/>
                </a:solidFill>
                <a:latin typeface="Canva Sans Bold"/>
              </a:rPr>
              <a:t>Code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22" b="-9222"/>
            </a:stretch>
          </a:blipFill>
        </p:spPr>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14607" b="14607"/>
          <a:stretch>
            <a:fillRect/>
          </a:stretch>
        </p:blipFill>
        <p:spPr>
          <a:xfrm>
            <a:off x="2007517" y="1879505"/>
            <a:ext cx="5544472" cy="6933476"/>
          </a:xfrm>
          <a:prstGeom prst="rect">
            <a:avLst/>
          </a:prstGeom>
        </p:spPr>
      </p:pic>
      <p:sp>
        <p:nvSpPr>
          <p:cNvPr id="6" name="Freeform 6"/>
          <p:cNvSpPr/>
          <p:nvPr/>
        </p:nvSpPr>
        <p:spPr>
          <a:xfrm>
            <a:off x="9144000" y="1879505"/>
            <a:ext cx="7419159" cy="6527991"/>
          </a:xfrm>
          <a:custGeom>
            <a:avLst/>
            <a:gdLst/>
            <a:ahLst/>
            <a:cxnLst/>
            <a:rect l="l" t="t" r="r" b="b"/>
            <a:pathLst>
              <a:path w="7419159" h="6527991">
                <a:moveTo>
                  <a:pt x="0" y="0"/>
                </a:moveTo>
                <a:lnTo>
                  <a:pt x="7419159" y="0"/>
                </a:lnTo>
                <a:lnTo>
                  <a:pt x="7419159" y="6527990"/>
                </a:lnTo>
                <a:lnTo>
                  <a:pt x="0" y="6527990"/>
                </a:lnTo>
                <a:lnTo>
                  <a:pt x="0" y="0"/>
                </a:lnTo>
                <a:close/>
              </a:path>
            </a:pathLst>
          </a:custGeom>
          <a:blipFill>
            <a:blip r:embed="rId8"/>
            <a:stretch>
              <a:fillRect/>
            </a:stretch>
          </a:blipFill>
        </p:spPr>
      </p:sp>
      <p:sp>
        <p:nvSpPr>
          <p:cNvPr id="7" name="TextBox 7"/>
          <p:cNvSpPr txBox="1"/>
          <p:nvPr/>
        </p:nvSpPr>
        <p:spPr>
          <a:xfrm>
            <a:off x="2369179" y="386612"/>
            <a:ext cx="5495879" cy="1159880"/>
          </a:xfrm>
          <a:prstGeom prst="rect">
            <a:avLst/>
          </a:prstGeom>
        </p:spPr>
        <p:txBody>
          <a:bodyPr lIns="0" tIns="0" rIns="0" bIns="0" rtlCol="0" anchor="t">
            <a:spAutoFit/>
          </a:bodyPr>
          <a:lstStyle/>
          <a:p>
            <a:pPr algn="ctr">
              <a:lnSpc>
                <a:spcPts val="9569"/>
              </a:lnSpc>
            </a:pPr>
            <a:r>
              <a:rPr lang="en-US" sz="6835">
                <a:solidFill>
                  <a:srgbClr val="FFFFFF"/>
                </a:solidFill>
                <a:latin typeface="Canva Sans Bold"/>
              </a:rPr>
              <a:t>SAFE ZONE</a:t>
            </a:r>
          </a:p>
        </p:txBody>
      </p:sp>
      <p:sp>
        <p:nvSpPr>
          <p:cNvPr id="8" name="TextBox 8"/>
          <p:cNvSpPr txBox="1"/>
          <p:nvPr/>
        </p:nvSpPr>
        <p:spPr>
          <a:xfrm>
            <a:off x="8818614" y="358244"/>
            <a:ext cx="7222828"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Volume of liquid &gt;20%</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22" b="-9222"/>
            </a:stretch>
          </a:blipFill>
        </p:spPr>
      </p:sp>
      <p:sp>
        <p:nvSpPr>
          <p:cNvPr id="3" name="Freeform 3"/>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028700" y="1484304"/>
            <a:ext cx="6172200" cy="8229600"/>
          </a:xfrm>
          <a:prstGeom prst="rect">
            <a:avLst/>
          </a:prstGeom>
        </p:spPr>
      </p:pic>
      <p:sp>
        <p:nvSpPr>
          <p:cNvPr id="6" name="Freeform 6"/>
          <p:cNvSpPr/>
          <p:nvPr/>
        </p:nvSpPr>
        <p:spPr>
          <a:xfrm>
            <a:off x="8365757" y="1997359"/>
            <a:ext cx="7848880" cy="6292281"/>
          </a:xfrm>
          <a:custGeom>
            <a:avLst/>
            <a:gdLst/>
            <a:ahLst/>
            <a:cxnLst/>
            <a:rect l="l" t="t" r="r" b="b"/>
            <a:pathLst>
              <a:path w="7848880" h="6292281">
                <a:moveTo>
                  <a:pt x="0" y="0"/>
                </a:moveTo>
                <a:lnTo>
                  <a:pt x="7848880" y="0"/>
                </a:lnTo>
                <a:lnTo>
                  <a:pt x="7848880" y="6292282"/>
                </a:lnTo>
                <a:lnTo>
                  <a:pt x="0" y="6292282"/>
                </a:lnTo>
                <a:lnTo>
                  <a:pt x="0" y="0"/>
                </a:lnTo>
                <a:close/>
              </a:path>
            </a:pathLst>
          </a:custGeom>
          <a:blipFill>
            <a:blip r:embed="rId8"/>
            <a:stretch>
              <a:fillRect/>
            </a:stretch>
          </a:blipFill>
        </p:spPr>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8" name="TextBox 8"/>
          <p:cNvSpPr txBox="1"/>
          <p:nvPr/>
        </p:nvSpPr>
        <p:spPr>
          <a:xfrm>
            <a:off x="2137949" y="537527"/>
            <a:ext cx="3326606" cy="887095"/>
          </a:xfrm>
          <a:prstGeom prst="rect">
            <a:avLst/>
          </a:prstGeom>
        </p:spPr>
        <p:txBody>
          <a:bodyPr lIns="0" tIns="0" rIns="0" bIns="0" rtlCol="0" anchor="t">
            <a:spAutoFit/>
          </a:bodyPr>
          <a:lstStyle/>
          <a:p>
            <a:pPr algn="ctr">
              <a:lnSpc>
                <a:spcPts val="7279"/>
              </a:lnSpc>
            </a:pPr>
            <a:r>
              <a:rPr lang="en-US" sz="5199">
                <a:solidFill>
                  <a:srgbClr val="FF3131"/>
                </a:solidFill>
                <a:latin typeface="Canva Sans Bold"/>
              </a:rPr>
              <a:t>RED ZONE</a:t>
            </a:r>
          </a:p>
        </p:txBody>
      </p:sp>
      <p:sp>
        <p:nvSpPr>
          <p:cNvPr id="9" name="TextBox 9"/>
          <p:cNvSpPr txBox="1"/>
          <p:nvPr/>
        </p:nvSpPr>
        <p:spPr>
          <a:xfrm>
            <a:off x="9139238" y="597209"/>
            <a:ext cx="4688781"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volume &lt;=20%</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5211369" y="4198467"/>
            <a:ext cx="7865263" cy="1152155"/>
          </a:xfrm>
          <a:prstGeom prst="rect">
            <a:avLst/>
          </a:prstGeom>
        </p:spPr>
        <p:txBody>
          <a:bodyPr lIns="0" tIns="0" rIns="0" bIns="0" rtlCol="0" anchor="t">
            <a:spAutoFit/>
          </a:bodyPr>
          <a:lstStyle/>
          <a:p>
            <a:pPr marL="0" lvl="0" indent="0" algn="ctr">
              <a:lnSpc>
                <a:spcPts val="7602"/>
              </a:lnSpc>
            </a:pPr>
            <a:r>
              <a:rPr lang="en-US" sz="8174" spc="882">
                <a:solidFill>
                  <a:srgbClr val="231F20"/>
                </a:solidFill>
                <a:latin typeface="Codec Pro ExtraBold"/>
              </a:rPr>
              <a:t>THANK YOU</a:t>
            </a:r>
          </a:p>
        </p:txBody>
      </p:sp>
      <p:grpSp>
        <p:nvGrpSpPr>
          <p:cNvPr id="4" name="Group 4"/>
          <p:cNvGrpSpPr/>
          <p:nvPr/>
        </p:nvGrpSpPr>
        <p:grpSpPr>
          <a:xfrm rot="826432">
            <a:off x="-18366792" y="-3453833"/>
            <a:ext cx="21978300" cy="12831921"/>
            <a:chOff x="0" y="0"/>
            <a:chExt cx="5788523" cy="3379601"/>
          </a:xfrm>
        </p:grpSpPr>
        <p:sp>
          <p:nvSpPr>
            <p:cNvPr id="5" name="Freeform 5"/>
            <p:cNvSpPr/>
            <p:nvPr/>
          </p:nvSpPr>
          <p:spPr>
            <a:xfrm>
              <a:off x="0" y="0"/>
              <a:ext cx="5788523" cy="3379601"/>
            </a:xfrm>
            <a:custGeom>
              <a:avLst/>
              <a:gdLst/>
              <a:ahLst/>
              <a:cxnLst/>
              <a:rect l="l" t="t" r="r" b="b"/>
              <a:pathLst>
                <a:path w="5788523" h="3379601">
                  <a:moveTo>
                    <a:pt x="0" y="0"/>
                  </a:moveTo>
                  <a:lnTo>
                    <a:pt x="5788523" y="0"/>
                  </a:lnTo>
                  <a:lnTo>
                    <a:pt x="5788523" y="3379601"/>
                  </a:lnTo>
                  <a:lnTo>
                    <a:pt x="0" y="3379601"/>
                  </a:lnTo>
                  <a:close/>
                </a:path>
              </a:pathLst>
            </a:custGeom>
            <a:solidFill>
              <a:srgbClr val="1C5739"/>
            </a:solidFill>
          </p:spPr>
        </p:sp>
        <p:sp>
          <p:nvSpPr>
            <p:cNvPr id="6" name="TextBox 6"/>
            <p:cNvSpPr txBox="1"/>
            <p:nvPr/>
          </p:nvSpPr>
          <p:spPr>
            <a:xfrm>
              <a:off x="0" y="-19050"/>
              <a:ext cx="5788523" cy="339865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rot="773821">
            <a:off x="17102384" y="3091901"/>
            <a:ext cx="313833" cy="8482349"/>
            <a:chOff x="0" y="0"/>
            <a:chExt cx="82656" cy="2234034"/>
          </a:xfrm>
        </p:grpSpPr>
        <p:sp>
          <p:nvSpPr>
            <p:cNvPr id="8" name="Freeform 8"/>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9" name="TextBox 9"/>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rot="773821">
            <a:off x="4666156" y="-4497663"/>
            <a:ext cx="313833" cy="8482349"/>
            <a:chOff x="0" y="0"/>
            <a:chExt cx="82656" cy="2234034"/>
          </a:xfrm>
        </p:grpSpPr>
        <p:sp>
          <p:nvSpPr>
            <p:cNvPr id="11" name="Freeform 11"/>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2" name="TextBox 12"/>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16608670" y="376930"/>
            <a:ext cx="1251853" cy="1303541"/>
          </a:xfrm>
          <a:custGeom>
            <a:avLst/>
            <a:gdLst/>
            <a:ahLst/>
            <a:cxnLst/>
            <a:rect l="l" t="t" r="r" b="b"/>
            <a:pathLst>
              <a:path w="1251853" h="1303541">
                <a:moveTo>
                  <a:pt x="0" y="0"/>
                </a:moveTo>
                <a:lnTo>
                  <a:pt x="1251853" y="0"/>
                </a:lnTo>
                <a:lnTo>
                  <a:pt x="1251853" y="1303540"/>
                </a:lnTo>
                <a:lnTo>
                  <a:pt x="0" y="1303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1401921" y="7914726"/>
            <a:ext cx="5857379" cy="1797203"/>
          </a:xfrm>
          <a:prstGeom prst="rect">
            <a:avLst/>
          </a:prstGeom>
        </p:spPr>
        <p:txBody>
          <a:bodyPr lIns="0" tIns="0" rIns="0" bIns="0" rtlCol="0" anchor="t">
            <a:spAutoFit/>
          </a:bodyPr>
          <a:lstStyle/>
          <a:p>
            <a:pPr>
              <a:lnSpc>
                <a:spcPts val="3468"/>
              </a:lnSpc>
            </a:pPr>
            <a:r>
              <a:rPr lang="en-US" sz="2477">
                <a:solidFill>
                  <a:srgbClr val="000000"/>
                </a:solidFill>
                <a:latin typeface="Montserrat Light Bold"/>
              </a:rPr>
              <a:t>Sweta Kumari   [2021AM10206]</a:t>
            </a:r>
          </a:p>
          <a:p>
            <a:pPr>
              <a:lnSpc>
                <a:spcPts val="3468"/>
              </a:lnSpc>
            </a:pPr>
            <a:r>
              <a:rPr lang="en-US" sz="2477">
                <a:solidFill>
                  <a:srgbClr val="000000"/>
                </a:solidFill>
                <a:latin typeface="Montserrat Light Bold"/>
              </a:rPr>
              <a:t>Priyanshi Tayal [2021AM10999]</a:t>
            </a:r>
          </a:p>
          <a:p>
            <a:pPr>
              <a:lnSpc>
                <a:spcPts val="3468"/>
              </a:lnSpc>
            </a:pPr>
            <a:r>
              <a:rPr lang="en-US" sz="2477">
                <a:solidFill>
                  <a:srgbClr val="000000"/>
                </a:solidFill>
                <a:latin typeface="Montserrat Light Bold"/>
              </a:rPr>
              <a:t>S B Amlan Das [2021AM10780]</a:t>
            </a:r>
          </a:p>
          <a:p>
            <a:pPr>
              <a:lnSpc>
                <a:spcPts val="3468"/>
              </a:lnSpc>
            </a:pPr>
            <a:r>
              <a:rPr lang="en-US" sz="2477">
                <a:solidFill>
                  <a:srgbClr val="000000"/>
                </a:solidFill>
                <a:latin typeface="Montserrat Light Bold"/>
              </a:rPr>
              <a:t>Ritik                    [2021AM10800]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177687" y="902387"/>
            <a:ext cx="1408888" cy="1280807"/>
          </a:xfrm>
          <a:custGeom>
            <a:avLst/>
            <a:gdLst/>
            <a:ahLst/>
            <a:cxnLst/>
            <a:rect l="l" t="t" r="r" b="b"/>
            <a:pathLst>
              <a:path w="1408888" h="1280807">
                <a:moveTo>
                  <a:pt x="0" y="0"/>
                </a:moveTo>
                <a:lnTo>
                  <a:pt x="1408887" y="0"/>
                </a:lnTo>
                <a:lnTo>
                  <a:pt x="1408887"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6342143" y="711887"/>
            <a:ext cx="5150121"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Objectives </a:t>
            </a:r>
          </a:p>
        </p:txBody>
      </p:sp>
      <p:sp>
        <p:nvSpPr>
          <p:cNvPr id="10" name="TextBox 10"/>
          <p:cNvSpPr txBox="1"/>
          <p:nvPr/>
        </p:nvSpPr>
        <p:spPr>
          <a:xfrm>
            <a:off x="1651474" y="2518440"/>
            <a:ext cx="15291069" cy="5330939"/>
          </a:xfrm>
          <a:prstGeom prst="rect">
            <a:avLst/>
          </a:prstGeom>
        </p:spPr>
        <p:txBody>
          <a:bodyPr lIns="0" tIns="0" rIns="0" bIns="0" rtlCol="0" anchor="t">
            <a:spAutoFit/>
          </a:bodyPr>
          <a:lstStyle/>
          <a:p>
            <a:pPr>
              <a:lnSpc>
                <a:spcPts val="2484"/>
              </a:lnSpc>
            </a:pPr>
            <a:endParaRPr/>
          </a:p>
          <a:p>
            <a:pPr>
              <a:lnSpc>
                <a:spcPts val="2484"/>
              </a:lnSpc>
            </a:pPr>
            <a:r>
              <a:rPr lang="en-US" sz="1800" spc="176">
                <a:solidFill>
                  <a:srgbClr val="231F20"/>
                </a:solidFill>
                <a:latin typeface="Open Sauce"/>
              </a:rPr>
              <a:t>The target users, including nurses and doctors, have specific requirements and expectations:</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Accurate Medication Delivery: </a:t>
            </a:r>
            <a:r>
              <a:rPr lang="en-US" sz="1800" spc="176">
                <a:solidFill>
                  <a:srgbClr val="231F20"/>
                </a:solidFill>
                <a:latin typeface="Open Sauce"/>
              </a:rPr>
              <a:t>Users demand a solution that guarantees precise medication administration, reducing the risk of adverse events.</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Ease of Use:</a:t>
            </a:r>
            <a:r>
              <a:rPr lang="en-US" sz="1800" spc="176">
                <a:solidFill>
                  <a:srgbClr val="231F20"/>
                </a:solidFill>
                <a:latin typeface="Open Sauce"/>
              </a:rPr>
              <a:t> The IV stand should be user-friendly, allowing medical staff to adjust and monitor drip rates effortlessly.</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Safety:</a:t>
            </a:r>
            <a:r>
              <a:rPr lang="en-US" sz="1800" spc="176">
                <a:solidFill>
                  <a:srgbClr val="231F20"/>
                </a:solidFill>
                <a:latin typeface="Open Sauce"/>
              </a:rPr>
              <a:t> Users require a system that provides alerts and alarms at critical levels to prevent under- or over-medication.</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Modularity</a:t>
            </a:r>
            <a:r>
              <a:rPr lang="en-US" sz="1800" spc="176">
                <a:solidFill>
                  <a:srgbClr val="231F20"/>
                </a:solidFill>
                <a:latin typeface="Open Sauce"/>
              </a:rPr>
              <a:t>: A modular design is essential to adapt to varying clinical needs and ensure ease of maintenance.</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Cost Effective</a:t>
            </a:r>
            <a:r>
              <a:rPr lang="en-US" sz="1800" spc="176">
                <a:solidFill>
                  <a:srgbClr val="231F20"/>
                </a:solidFill>
                <a:latin typeface="Open Sauce"/>
              </a:rPr>
              <a:t>: An affordable solution is required so that can be practically implemented in Indian hospitals.</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1" name="TextBox 11"/>
          <p:cNvSpPr txBox="1"/>
          <p:nvPr/>
        </p:nvSpPr>
        <p:spPr>
          <a:xfrm>
            <a:off x="1651474" y="2145094"/>
            <a:ext cx="4899662" cy="401921"/>
          </a:xfrm>
          <a:prstGeom prst="rect">
            <a:avLst/>
          </a:prstGeom>
        </p:spPr>
        <p:txBody>
          <a:bodyPr lIns="0" tIns="0" rIns="0" bIns="0" rtlCol="0" anchor="t">
            <a:spAutoFit/>
          </a:bodyPr>
          <a:lstStyle/>
          <a:p>
            <a:pPr marL="0" lvl="0" indent="0">
              <a:lnSpc>
                <a:spcPts val="3337"/>
              </a:lnSpc>
              <a:spcBef>
                <a:spcPct val="0"/>
              </a:spcBef>
            </a:pPr>
            <a:r>
              <a:rPr lang="en-US" sz="2418" spc="236">
                <a:solidFill>
                  <a:srgbClr val="397D5A"/>
                </a:solidFill>
                <a:latin typeface="Open Sauce Bold"/>
              </a:rPr>
              <a:t>User Requirements:</a:t>
            </a:r>
          </a:p>
        </p:txBody>
      </p:sp>
      <p:sp>
        <p:nvSpPr>
          <p:cNvPr id="12" name="Freeform 1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007506" cy="10287000"/>
            <a:chOff x="0" y="0"/>
            <a:chExt cx="1582224" cy="2709333"/>
          </a:xfrm>
        </p:grpSpPr>
        <p:sp>
          <p:nvSpPr>
            <p:cNvPr id="3" name="Freeform 3"/>
            <p:cNvSpPr/>
            <p:nvPr/>
          </p:nvSpPr>
          <p:spPr>
            <a:xfrm>
              <a:off x="0" y="0"/>
              <a:ext cx="1582224" cy="2709333"/>
            </a:xfrm>
            <a:custGeom>
              <a:avLst/>
              <a:gdLst/>
              <a:ahLst/>
              <a:cxnLst/>
              <a:rect l="l" t="t" r="r" b="b"/>
              <a:pathLst>
                <a:path w="1582224" h="2709333">
                  <a:moveTo>
                    <a:pt x="0" y="0"/>
                  </a:moveTo>
                  <a:lnTo>
                    <a:pt x="1582224" y="0"/>
                  </a:lnTo>
                  <a:lnTo>
                    <a:pt x="1582224" y="2709333"/>
                  </a:lnTo>
                  <a:lnTo>
                    <a:pt x="0" y="2709333"/>
                  </a:lnTo>
                  <a:close/>
                </a:path>
              </a:pathLst>
            </a:custGeom>
            <a:solidFill>
              <a:srgbClr val="1C5739"/>
            </a:solidFill>
          </p:spPr>
        </p:sp>
        <p:sp>
          <p:nvSpPr>
            <p:cNvPr id="4" name="TextBox 4"/>
            <p:cNvSpPr txBox="1"/>
            <p:nvPr/>
          </p:nvSpPr>
          <p:spPr>
            <a:xfrm>
              <a:off x="0" y="-95250"/>
              <a:ext cx="1582224" cy="2804583"/>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15186052" y="1596688"/>
            <a:ext cx="3101948" cy="4078228"/>
          </a:xfrm>
          <a:custGeom>
            <a:avLst/>
            <a:gdLst/>
            <a:ahLst/>
            <a:cxnLst/>
            <a:rect l="l" t="t" r="r" b="b"/>
            <a:pathLst>
              <a:path w="3101948" h="4078228">
                <a:moveTo>
                  <a:pt x="0" y="0"/>
                </a:moveTo>
                <a:lnTo>
                  <a:pt x="3101948" y="0"/>
                </a:lnTo>
                <a:lnTo>
                  <a:pt x="3101948" y="4078228"/>
                </a:lnTo>
                <a:lnTo>
                  <a:pt x="0" y="4078228"/>
                </a:lnTo>
                <a:lnTo>
                  <a:pt x="0" y="0"/>
                </a:lnTo>
                <a:close/>
              </a:path>
            </a:pathLst>
          </a:custGeom>
          <a:blipFill>
            <a:blip r:embed="rId2"/>
            <a:stretch>
              <a:fillRect t="-17679"/>
            </a:stretch>
          </a:blipFill>
        </p:spPr>
      </p:sp>
      <p:sp>
        <p:nvSpPr>
          <p:cNvPr id="6" name="Freeform 6"/>
          <p:cNvSpPr/>
          <p:nvPr/>
        </p:nvSpPr>
        <p:spPr>
          <a:xfrm>
            <a:off x="108305" y="2060936"/>
            <a:ext cx="5790896" cy="7856439"/>
          </a:xfrm>
          <a:custGeom>
            <a:avLst/>
            <a:gdLst/>
            <a:ahLst/>
            <a:cxnLst/>
            <a:rect l="l" t="t" r="r" b="b"/>
            <a:pathLst>
              <a:path w="5790896" h="7856439">
                <a:moveTo>
                  <a:pt x="0" y="0"/>
                </a:moveTo>
                <a:lnTo>
                  <a:pt x="5790896" y="0"/>
                </a:lnTo>
                <a:lnTo>
                  <a:pt x="5790896" y="7856439"/>
                </a:lnTo>
                <a:lnTo>
                  <a:pt x="0" y="7856439"/>
                </a:lnTo>
                <a:lnTo>
                  <a:pt x="0" y="0"/>
                </a:lnTo>
                <a:close/>
              </a:path>
            </a:pathLst>
          </a:custGeom>
          <a:blipFill>
            <a:blip r:embed="rId3"/>
            <a:stretch>
              <a:fillRect/>
            </a:stretch>
          </a:blipFill>
        </p:spPr>
      </p:sp>
      <p:sp>
        <p:nvSpPr>
          <p:cNvPr id="7" name="TextBox 7"/>
          <p:cNvSpPr txBox="1"/>
          <p:nvPr/>
        </p:nvSpPr>
        <p:spPr>
          <a:xfrm>
            <a:off x="6175354" y="167640"/>
            <a:ext cx="9142908" cy="861060"/>
          </a:xfrm>
          <a:prstGeom prst="rect">
            <a:avLst/>
          </a:prstGeom>
        </p:spPr>
        <p:txBody>
          <a:bodyPr lIns="0" tIns="0" rIns="0" bIns="0" rtlCol="0" anchor="t">
            <a:spAutoFit/>
          </a:bodyPr>
          <a:lstStyle/>
          <a:p>
            <a:pPr marL="0" lvl="0" indent="0">
              <a:lnSpc>
                <a:spcPts val="5985"/>
              </a:lnSpc>
            </a:pPr>
            <a:r>
              <a:rPr lang="en-US" sz="5700" u="sng" spc="558">
                <a:solidFill>
                  <a:srgbClr val="000000"/>
                </a:solidFill>
                <a:latin typeface="Codec Pro Ultra-Bold"/>
              </a:rPr>
              <a:t>Competitive Analysis</a:t>
            </a:r>
          </a:p>
        </p:txBody>
      </p:sp>
      <p:sp>
        <p:nvSpPr>
          <p:cNvPr id="8" name="TextBox 8"/>
          <p:cNvSpPr txBox="1"/>
          <p:nvPr/>
        </p:nvSpPr>
        <p:spPr>
          <a:xfrm>
            <a:off x="216609" y="1216098"/>
            <a:ext cx="7637994" cy="637356"/>
          </a:xfrm>
          <a:prstGeom prst="rect">
            <a:avLst/>
          </a:prstGeom>
        </p:spPr>
        <p:txBody>
          <a:bodyPr lIns="0" tIns="0" rIns="0" bIns="0" rtlCol="0" anchor="t">
            <a:spAutoFit/>
          </a:bodyPr>
          <a:lstStyle/>
          <a:p>
            <a:pPr marL="0" lvl="0" indent="0">
              <a:lnSpc>
                <a:spcPts val="4770"/>
              </a:lnSpc>
            </a:pPr>
            <a:r>
              <a:rPr lang="en-US" sz="3407" spc="333">
                <a:solidFill>
                  <a:srgbClr val="FDFBFB"/>
                </a:solidFill>
                <a:latin typeface="Codec Pro Ultra-Bold"/>
              </a:rPr>
              <a:t>1. Smart Pump IV stand</a:t>
            </a:r>
          </a:p>
        </p:txBody>
      </p:sp>
      <p:sp>
        <p:nvSpPr>
          <p:cNvPr id="9" name="TextBox 9"/>
          <p:cNvSpPr txBox="1"/>
          <p:nvPr/>
        </p:nvSpPr>
        <p:spPr>
          <a:xfrm>
            <a:off x="6148077" y="1815354"/>
            <a:ext cx="9037975" cy="2885695"/>
          </a:xfrm>
          <a:prstGeom prst="rect">
            <a:avLst/>
          </a:prstGeom>
        </p:spPr>
        <p:txBody>
          <a:bodyPr lIns="0" tIns="0" rIns="0" bIns="0" rtlCol="0" anchor="t">
            <a:spAutoFit/>
          </a:bodyPr>
          <a:lstStyle/>
          <a:p>
            <a:pPr marL="453384" lvl="1" indent="-226692">
              <a:lnSpc>
                <a:spcPts val="2897"/>
              </a:lnSpc>
              <a:buFont typeface="Arial"/>
              <a:buChar char="•"/>
            </a:pPr>
            <a:r>
              <a:rPr lang="en-US" sz="2099" spc="205">
                <a:solidFill>
                  <a:srgbClr val="000000"/>
                </a:solidFill>
                <a:latin typeface="Open Sauce"/>
              </a:rPr>
              <a:t>In 2018, 89.5% of hospitals in the United States used smart pump technology according to a survey.</a:t>
            </a:r>
          </a:p>
          <a:p>
            <a:pPr marL="453384" lvl="1" indent="-226692">
              <a:lnSpc>
                <a:spcPts val="2897"/>
              </a:lnSpc>
              <a:buFont typeface="Arial"/>
              <a:buChar char="•"/>
            </a:pPr>
            <a:r>
              <a:rPr lang="en-US" sz="2099" spc="205">
                <a:solidFill>
                  <a:srgbClr val="000000"/>
                </a:solidFill>
                <a:latin typeface="Open Sauce"/>
              </a:rPr>
              <a:t>Drip flow rate and Volume to be given can be set.</a:t>
            </a:r>
          </a:p>
          <a:p>
            <a:pPr marL="453384" lvl="1" indent="-226692">
              <a:lnSpc>
                <a:spcPts val="2897"/>
              </a:lnSpc>
              <a:buFont typeface="Arial"/>
              <a:buChar char="•"/>
            </a:pPr>
            <a:r>
              <a:rPr lang="en-US" sz="2099" spc="205">
                <a:solidFill>
                  <a:srgbClr val="000000"/>
                </a:solidFill>
                <a:latin typeface="Open Sauce"/>
              </a:rPr>
              <a:t>Has a database with patient’s profile, where it stores data and can be used directly in future for the same profile. </a:t>
            </a:r>
          </a:p>
          <a:p>
            <a:pPr marL="453384" lvl="1" indent="-226692">
              <a:lnSpc>
                <a:spcPts val="2897"/>
              </a:lnSpc>
              <a:buFont typeface="Arial"/>
              <a:buChar char="•"/>
            </a:pPr>
            <a:r>
              <a:rPr lang="en-US" sz="2099" spc="205">
                <a:solidFill>
                  <a:srgbClr val="000000"/>
                </a:solidFill>
                <a:latin typeface="Open Sauce"/>
              </a:rPr>
              <a:t>Has alarm system,to give an alert at the end of the medicine volume. </a:t>
            </a:r>
          </a:p>
        </p:txBody>
      </p:sp>
      <p:sp>
        <p:nvSpPr>
          <p:cNvPr id="10" name="TextBox 10"/>
          <p:cNvSpPr txBox="1"/>
          <p:nvPr/>
        </p:nvSpPr>
        <p:spPr>
          <a:xfrm>
            <a:off x="6576203" y="5608241"/>
            <a:ext cx="9525857" cy="4784398"/>
          </a:xfrm>
          <a:prstGeom prst="rect">
            <a:avLst/>
          </a:prstGeom>
        </p:spPr>
        <p:txBody>
          <a:bodyPr lIns="0" tIns="0" rIns="0" bIns="0" rtlCol="0" anchor="t">
            <a:spAutoFit/>
          </a:bodyPr>
          <a:lstStyle/>
          <a:p>
            <a:pPr>
              <a:lnSpc>
                <a:spcPts val="4568"/>
              </a:lnSpc>
            </a:pPr>
            <a:r>
              <a:rPr lang="en-US" sz="3262">
                <a:solidFill>
                  <a:srgbClr val="000000"/>
                </a:solidFill>
                <a:latin typeface="Canva Sans"/>
              </a:rPr>
              <a:t>Demerits:</a:t>
            </a:r>
          </a:p>
          <a:p>
            <a:pPr marL="561336" lvl="1" indent="-280668">
              <a:lnSpc>
                <a:spcPts val="3639"/>
              </a:lnSpc>
              <a:buFont typeface="Arial"/>
              <a:buChar char="•"/>
            </a:pPr>
            <a:r>
              <a:rPr lang="en-US" sz="2599">
                <a:solidFill>
                  <a:srgbClr val="000000"/>
                </a:solidFill>
                <a:latin typeface="Canva Sans Bold"/>
              </a:rPr>
              <a:t>Infusion errors</a:t>
            </a:r>
          </a:p>
          <a:p>
            <a:pPr marL="561336" lvl="1" indent="-280668">
              <a:lnSpc>
                <a:spcPts val="3639"/>
              </a:lnSpc>
              <a:buFont typeface="Arial"/>
              <a:buChar char="•"/>
            </a:pPr>
            <a:r>
              <a:rPr lang="en-US" sz="2599">
                <a:solidFill>
                  <a:srgbClr val="000000"/>
                </a:solidFill>
                <a:latin typeface="Canva Sans Bold"/>
              </a:rPr>
              <a:t>Alarm fatigue</a:t>
            </a:r>
            <a:r>
              <a:rPr lang="en-US" sz="2599">
                <a:solidFill>
                  <a:srgbClr val="000000"/>
                </a:solidFill>
                <a:latin typeface="Canva Sans"/>
              </a:rPr>
              <a:t>: The Joint Commission in the United States, have recognized alarm fatigue as a significant issue.</a:t>
            </a:r>
          </a:p>
          <a:p>
            <a:pPr marL="561336" lvl="1" indent="-280668">
              <a:lnSpc>
                <a:spcPts val="3639"/>
              </a:lnSpc>
              <a:buFont typeface="Arial"/>
              <a:buChar char="•"/>
            </a:pPr>
            <a:r>
              <a:rPr lang="en-US" sz="2599">
                <a:solidFill>
                  <a:srgbClr val="000000"/>
                </a:solidFill>
                <a:latin typeface="Canva Sans Bold"/>
              </a:rPr>
              <a:t>Programming errors </a:t>
            </a:r>
            <a:r>
              <a:rPr lang="en-US" sz="2599">
                <a:solidFill>
                  <a:srgbClr val="000000"/>
                </a:solidFill>
                <a:latin typeface="Canva Sans"/>
              </a:rPr>
              <a:t>such as entry of wrong drug, wrong rate, wrong concentration or wrong weight, and varying levels of trust in smart pumps by nurses who use them.</a:t>
            </a:r>
          </a:p>
          <a:p>
            <a:pPr algn="ctr">
              <a:lnSpc>
                <a:spcPts val="4568"/>
              </a:lnSpc>
            </a:pPr>
            <a:endParaRPr lang="en-US" sz="2599">
              <a:solidFill>
                <a:srgbClr val="000000"/>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177687" y="902387"/>
            <a:ext cx="1408888" cy="1280807"/>
          </a:xfrm>
          <a:custGeom>
            <a:avLst/>
            <a:gdLst/>
            <a:ahLst/>
            <a:cxnLst/>
            <a:rect l="l" t="t" r="r" b="b"/>
            <a:pathLst>
              <a:path w="1408888" h="1280807">
                <a:moveTo>
                  <a:pt x="0" y="0"/>
                </a:moveTo>
                <a:lnTo>
                  <a:pt x="1408887" y="0"/>
                </a:lnTo>
                <a:lnTo>
                  <a:pt x="1408887"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3453667" y="8873233"/>
            <a:ext cx="11993943" cy="1363980"/>
          </a:xfrm>
          <a:prstGeom prst="rect">
            <a:avLst/>
          </a:prstGeom>
        </p:spPr>
        <p:txBody>
          <a:bodyPr lIns="0" tIns="0" rIns="0" bIns="0" rtlCol="0" anchor="t">
            <a:spAutoFit/>
          </a:bodyPr>
          <a:lstStyle/>
          <a:p>
            <a:pPr marL="431799" lvl="1" indent="-215899">
              <a:lnSpc>
                <a:spcPts val="2759"/>
              </a:lnSpc>
              <a:spcBef>
                <a:spcPct val="0"/>
              </a:spcBef>
              <a:buFont typeface="Arial"/>
              <a:buChar char="•"/>
            </a:pPr>
            <a:r>
              <a:rPr lang="en-US" sz="1999" spc="195">
                <a:solidFill>
                  <a:srgbClr val="231F20"/>
                </a:solidFill>
                <a:latin typeface="Open Sauce"/>
              </a:rPr>
              <a:t>This presents an opportunity for innovation and product differentiation. By offering an affordable, reliable, and technologically advanced solution, we aim to address this gap and gain a competitive edge.</a:t>
            </a:r>
          </a:p>
          <a:p>
            <a:pPr marL="0" lvl="0" indent="0">
              <a:lnSpc>
                <a:spcPts val="2759"/>
              </a:lnSpc>
              <a:spcBef>
                <a:spcPct val="0"/>
              </a:spcBef>
            </a:pPr>
            <a:endParaRPr lang="en-US" sz="1999" spc="195">
              <a:solidFill>
                <a:srgbClr val="231F20"/>
              </a:solidFill>
              <a:latin typeface="Open Sauce"/>
            </a:endParaRPr>
          </a:p>
        </p:txBody>
      </p:sp>
      <p:sp>
        <p:nvSpPr>
          <p:cNvPr id="12" name="TextBox 12"/>
          <p:cNvSpPr txBox="1"/>
          <p:nvPr/>
        </p:nvSpPr>
        <p:spPr>
          <a:xfrm>
            <a:off x="3393752" y="1028700"/>
            <a:ext cx="9142908" cy="861060"/>
          </a:xfrm>
          <a:prstGeom prst="rect">
            <a:avLst/>
          </a:prstGeom>
        </p:spPr>
        <p:txBody>
          <a:bodyPr lIns="0" tIns="0" rIns="0" bIns="0" rtlCol="0" anchor="t">
            <a:spAutoFit/>
          </a:bodyPr>
          <a:lstStyle/>
          <a:p>
            <a:pPr marL="0" lvl="0" indent="0">
              <a:lnSpc>
                <a:spcPts val="5985"/>
              </a:lnSpc>
            </a:pPr>
            <a:r>
              <a:rPr lang="en-US" sz="5700" u="sng" spc="558">
                <a:solidFill>
                  <a:srgbClr val="000000"/>
                </a:solidFill>
                <a:latin typeface="Codec Pro Ultra-Bold"/>
              </a:rPr>
              <a:t>Future Innovations</a:t>
            </a:r>
          </a:p>
        </p:txBody>
      </p:sp>
      <p:sp>
        <p:nvSpPr>
          <p:cNvPr id="13" name="TextBox 13"/>
          <p:cNvSpPr txBox="1"/>
          <p:nvPr/>
        </p:nvSpPr>
        <p:spPr>
          <a:xfrm>
            <a:off x="1028700" y="2789116"/>
            <a:ext cx="15853430" cy="4630522"/>
          </a:xfrm>
          <a:prstGeom prst="rect">
            <a:avLst/>
          </a:prstGeom>
        </p:spPr>
        <p:txBody>
          <a:bodyPr lIns="0" tIns="0" rIns="0" bIns="0" rtlCol="0" anchor="t">
            <a:spAutoFit/>
          </a:bodyPr>
          <a:lstStyle/>
          <a:p>
            <a:pPr marL="717001" lvl="1" indent="-358500" algn="ctr">
              <a:lnSpc>
                <a:spcPts val="4649"/>
              </a:lnSpc>
              <a:buFont typeface="Arial"/>
              <a:buChar char="•"/>
            </a:pPr>
            <a:r>
              <a:rPr lang="en-US" sz="3320">
                <a:solidFill>
                  <a:srgbClr val="000000"/>
                </a:solidFill>
                <a:latin typeface="Canva Sans Bold"/>
              </a:rPr>
              <a:t>Lighter and Smaller Design</a:t>
            </a:r>
            <a:r>
              <a:rPr lang="en-US" sz="3320">
                <a:solidFill>
                  <a:srgbClr val="000000"/>
                </a:solidFill>
                <a:latin typeface="Canva Sans"/>
              </a:rPr>
              <a:t>: increase portability and improve patient mobility.</a:t>
            </a:r>
          </a:p>
          <a:p>
            <a:pPr marL="717001" lvl="1" indent="-358500" algn="ctr">
              <a:lnSpc>
                <a:spcPts val="4649"/>
              </a:lnSpc>
              <a:buFont typeface="Arial"/>
              <a:buChar char="•"/>
            </a:pPr>
            <a:r>
              <a:rPr lang="en-US" sz="3320">
                <a:solidFill>
                  <a:srgbClr val="000000"/>
                </a:solidFill>
                <a:latin typeface="Canva Sans Bold"/>
              </a:rPr>
              <a:t>Battery-Powered Options</a:t>
            </a:r>
            <a:r>
              <a:rPr lang="en-US" sz="3320">
                <a:solidFill>
                  <a:srgbClr val="000000"/>
                </a:solidFill>
                <a:latin typeface="Canva Sans"/>
              </a:rPr>
              <a:t>: efficient and long-lasting battery ensuring uninterrupted therapy even during power outages or when patients need to change positions.</a:t>
            </a:r>
          </a:p>
          <a:p>
            <a:pPr marL="717001" lvl="1" indent="-358500" algn="ctr">
              <a:lnSpc>
                <a:spcPts val="4649"/>
              </a:lnSpc>
              <a:buFont typeface="Arial"/>
              <a:buChar char="•"/>
            </a:pPr>
            <a:r>
              <a:rPr lang="en-US" sz="3320">
                <a:solidFill>
                  <a:srgbClr val="000000"/>
                </a:solidFill>
                <a:latin typeface="Canva Sans"/>
              </a:rPr>
              <a:t> </a:t>
            </a:r>
            <a:r>
              <a:rPr lang="en-US" sz="3320">
                <a:solidFill>
                  <a:srgbClr val="000000"/>
                </a:solidFill>
                <a:latin typeface="Canva Sans Bold"/>
              </a:rPr>
              <a:t>Real-Time Alerts:</a:t>
            </a:r>
            <a:r>
              <a:rPr lang="en-US" sz="3320">
                <a:solidFill>
                  <a:srgbClr val="000000"/>
                </a:solidFill>
                <a:latin typeface="Canva Sans"/>
              </a:rPr>
              <a:t> transmit real-time alerts and notifications to healthcare providers' devices or central monitoring stations. This ensures immediate responses to alarms and issues, contributing to patient safety.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562932" cy="10287000"/>
            <a:chOff x="0" y="0"/>
            <a:chExt cx="1728509" cy="2709333"/>
          </a:xfrm>
        </p:grpSpPr>
        <p:sp>
          <p:nvSpPr>
            <p:cNvPr id="3" name="Freeform 3"/>
            <p:cNvSpPr/>
            <p:nvPr/>
          </p:nvSpPr>
          <p:spPr>
            <a:xfrm>
              <a:off x="0" y="0"/>
              <a:ext cx="1728509" cy="2709333"/>
            </a:xfrm>
            <a:custGeom>
              <a:avLst/>
              <a:gdLst/>
              <a:ahLst/>
              <a:cxnLst/>
              <a:rect l="l" t="t" r="r" b="b"/>
              <a:pathLst>
                <a:path w="1728509" h="2709333">
                  <a:moveTo>
                    <a:pt x="0" y="0"/>
                  </a:moveTo>
                  <a:lnTo>
                    <a:pt x="1728509" y="0"/>
                  </a:lnTo>
                  <a:lnTo>
                    <a:pt x="1728509" y="2709333"/>
                  </a:lnTo>
                  <a:lnTo>
                    <a:pt x="0" y="2709333"/>
                  </a:lnTo>
                  <a:close/>
                </a:path>
              </a:pathLst>
            </a:custGeom>
            <a:solidFill>
              <a:srgbClr val="1C5739"/>
            </a:solidFill>
          </p:spPr>
        </p:sp>
        <p:sp>
          <p:nvSpPr>
            <p:cNvPr id="4" name="TextBox 4"/>
            <p:cNvSpPr txBox="1"/>
            <p:nvPr/>
          </p:nvSpPr>
          <p:spPr>
            <a:xfrm>
              <a:off x="0" y="-95250"/>
              <a:ext cx="1728509" cy="2804583"/>
            </a:xfrm>
            <a:prstGeom prst="rect">
              <a:avLst/>
            </a:prstGeom>
          </p:spPr>
          <p:txBody>
            <a:bodyPr lIns="50800" tIns="50800" rIns="50800" bIns="50800" rtlCol="0" anchor="ctr"/>
            <a:lstStyle/>
            <a:p>
              <a:pPr algn="ctr">
                <a:lnSpc>
                  <a:spcPts val="3150"/>
                </a:lnSpc>
              </a:pPr>
              <a:endParaRPr/>
            </a:p>
          </p:txBody>
        </p:sp>
      </p:grpSp>
      <p:sp>
        <p:nvSpPr>
          <p:cNvPr id="5" name="Freeform 5"/>
          <p:cNvSpPr/>
          <p:nvPr/>
        </p:nvSpPr>
        <p:spPr>
          <a:xfrm>
            <a:off x="295691" y="2852748"/>
            <a:ext cx="5971551" cy="5376076"/>
          </a:xfrm>
          <a:custGeom>
            <a:avLst/>
            <a:gdLst/>
            <a:ahLst/>
            <a:cxnLst/>
            <a:rect l="l" t="t" r="r" b="b"/>
            <a:pathLst>
              <a:path w="5971551" h="5376076">
                <a:moveTo>
                  <a:pt x="0" y="0"/>
                </a:moveTo>
                <a:lnTo>
                  <a:pt x="5971551" y="0"/>
                </a:lnTo>
                <a:lnTo>
                  <a:pt x="5971551" y="5376077"/>
                </a:lnTo>
                <a:lnTo>
                  <a:pt x="0" y="5376077"/>
                </a:lnTo>
                <a:lnTo>
                  <a:pt x="0" y="0"/>
                </a:lnTo>
                <a:close/>
              </a:path>
            </a:pathLst>
          </a:custGeom>
          <a:blipFill>
            <a:blip r:embed="rId2"/>
            <a:stretch>
              <a:fillRect r="-20160"/>
            </a:stretch>
          </a:blipFill>
        </p:spPr>
      </p:sp>
      <p:sp>
        <p:nvSpPr>
          <p:cNvPr id="6" name="Freeform 6"/>
          <p:cNvSpPr/>
          <p:nvPr/>
        </p:nvSpPr>
        <p:spPr>
          <a:xfrm>
            <a:off x="15291036" y="1920644"/>
            <a:ext cx="2996964" cy="3620142"/>
          </a:xfrm>
          <a:custGeom>
            <a:avLst/>
            <a:gdLst/>
            <a:ahLst/>
            <a:cxnLst/>
            <a:rect l="l" t="t" r="r" b="b"/>
            <a:pathLst>
              <a:path w="2996964" h="3620142">
                <a:moveTo>
                  <a:pt x="0" y="0"/>
                </a:moveTo>
                <a:lnTo>
                  <a:pt x="2996964" y="0"/>
                </a:lnTo>
                <a:lnTo>
                  <a:pt x="2996964" y="3620142"/>
                </a:lnTo>
                <a:lnTo>
                  <a:pt x="0" y="3620142"/>
                </a:lnTo>
                <a:lnTo>
                  <a:pt x="0" y="0"/>
                </a:lnTo>
                <a:close/>
              </a:path>
            </a:pathLst>
          </a:custGeom>
          <a:blipFill>
            <a:blip r:embed="rId3"/>
            <a:stretch>
              <a:fillRect/>
            </a:stretch>
          </a:blipFill>
        </p:spPr>
      </p:sp>
      <p:sp>
        <p:nvSpPr>
          <p:cNvPr id="7" name="TextBox 7"/>
          <p:cNvSpPr txBox="1"/>
          <p:nvPr/>
        </p:nvSpPr>
        <p:spPr>
          <a:xfrm>
            <a:off x="6562932" y="478863"/>
            <a:ext cx="9142908" cy="861060"/>
          </a:xfrm>
          <a:prstGeom prst="rect">
            <a:avLst/>
          </a:prstGeom>
        </p:spPr>
        <p:txBody>
          <a:bodyPr lIns="0" tIns="0" rIns="0" bIns="0" rtlCol="0" anchor="t">
            <a:spAutoFit/>
          </a:bodyPr>
          <a:lstStyle/>
          <a:p>
            <a:pPr marL="0" lvl="0" indent="0">
              <a:lnSpc>
                <a:spcPts val="5985"/>
              </a:lnSpc>
            </a:pPr>
            <a:r>
              <a:rPr lang="en-US" sz="5700" u="sng" spc="558">
                <a:solidFill>
                  <a:srgbClr val="000000"/>
                </a:solidFill>
                <a:latin typeface="Codec Pro Ultra-Bold"/>
              </a:rPr>
              <a:t>Competitive Analysis</a:t>
            </a:r>
          </a:p>
        </p:txBody>
      </p:sp>
      <p:sp>
        <p:nvSpPr>
          <p:cNvPr id="8" name="TextBox 8"/>
          <p:cNvSpPr txBox="1"/>
          <p:nvPr/>
        </p:nvSpPr>
        <p:spPr>
          <a:xfrm>
            <a:off x="216609" y="1216098"/>
            <a:ext cx="5958744" cy="1237431"/>
          </a:xfrm>
          <a:prstGeom prst="rect">
            <a:avLst/>
          </a:prstGeom>
        </p:spPr>
        <p:txBody>
          <a:bodyPr lIns="0" tIns="0" rIns="0" bIns="0" rtlCol="0" anchor="t">
            <a:spAutoFit/>
          </a:bodyPr>
          <a:lstStyle/>
          <a:p>
            <a:pPr marL="0" lvl="0" indent="0">
              <a:lnSpc>
                <a:spcPts val="4770"/>
              </a:lnSpc>
            </a:pPr>
            <a:r>
              <a:rPr lang="en-US" sz="3407" spc="333">
                <a:solidFill>
                  <a:srgbClr val="FDFBFB"/>
                </a:solidFill>
                <a:latin typeface="Codec Pro Ultra-Bold"/>
              </a:rPr>
              <a:t>2. Dripo (Evelabs Technologies) </a:t>
            </a:r>
          </a:p>
        </p:txBody>
      </p:sp>
      <p:sp>
        <p:nvSpPr>
          <p:cNvPr id="9" name="TextBox 9"/>
          <p:cNvSpPr txBox="1"/>
          <p:nvPr/>
        </p:nvSpPr>
        <p:spPr>
          <a:xfrm>
            <a:off x="6562932" y="2228005"/>
            <a:ext cx="8485099" cy="4333495"/>
          </a:xfrm>
          <a:prstGeom prst="rect">
            <a:avLst/>
          </a:prstGeom>
        </p:spPr>
        <p:txBody>
          <a:bodyPr lIns="0" tIns="0" rIns="0" bIns="0" rtlCol="0" anchor="t">
            <a:spAutoFit/>
          </a:bodyPr>
          <a:lstStyle/>
          <a:p>
            <a:pPr marL="453384" lvl="1" indent="-226692">
              <a:lnSpc>
                <a:spcPts val="2897"/>
              </a:lnSpc>
              <a:buFont typeface="Arial"/>
              <a:buChar char="•"/>
            </a:pPr>
            <a:r>
              <a:rPr lang="en-US" sz="2099" spc="205">
                <a:solidFill>
                  <a:srgbClr val="000000"/>
                </a:solidFill>
                <a:latin typeface="Open Sauce"/>
              </a:rPr>
              <a:t>A product made by a student of NID in 2019 and now is produced by their start-up </a:t>
            </a:r>
            <a:r>
              <a:rPr lang="en-US" sz="2099" spc="205">
                <a:solidFill>
                  <a:srgbClr val="000000"/>
                </a:solidFill>
                <a:latin typeface="Open Sauce Bold"/>
              </a:rPr>
              <a:t>Evelabs Technologies.</a:t>
            </a:r>
          </a:p>
          <a:p>
            <a:pPr>
              <a:lnSpc>
                <a:spcPts val="2897"/>
              </a:lnSpc>
            </a:pPr>
            <a:endParaRPr lang="en-US" sz="2099" spc="205">
              <a:solidFill>
                <a:srgbClr val="000000"/>
              </a:solidFill>
              <a:latin typeface="Open Sauce Bold"/>
            </a:endParaRPr>
          </a:p>
          <a:p>
            <a:pPr marL="453384" lvl="1" indent="-226692">
              <a:lnSpc>
                <a:spcPts val="2897"/>
              </a:lnSpc>
              <a:buFont typeface="Arial"/>
              <a:buChar char="•"/>
            </a:pPr>
            <a:r>
              <a:rPr lang="en-US" sz="2099" spc="205">
                <a:solidFill>
                  <a:srgbClr val="000000"/>
                </a:solidFill>
                <a:latin typeface="Open Sauce"/>
              </a:rPr>
              <a:t>It can regulate and monitor IV drip flow rates.</a:t>
            </a:r>
          </a:p>
          <a:p>
            <a:pPr>
              <a:lnSpc>
                <a:spcPts val="2897"/>
              </a:lnSpc>
            </a:pPr>
            <a:endParaRPr lang="en-US" sz="2099" spc="205">
              <a:solidFill>
                <a:srgbClr val="000000"/>
              </a:solidFill>
              <a:latin typeface="Open Sauce"/>
            </a:endParaRPr>
          </a:p>
          <a:p>
            <a:pPr marL="453384" lvl="1" indent="-226692">
              <a:lnSpc>
                <a:spcPts val="2897"/>
              </a:lnSpc>
              <a:buFont typeface="Arial"/>
              <a:buChar char="•"/>
            </a:pPr>
            <a:r>
              <a:rPr lang="en-US" sz="2099" spc="205">
                <a:solidFill>
                  <a:srgbClr val="000000"/>
                </a:solidFill>
                <a:latin typeface="Open Sauce"/>
              </a:rPr>
              <a:t>The smart device gives an alert to the nurse when there is a rate change, completion or block in the IV. </a:t>
            </a:r>
          </a:p>
          <a:p>
            <a:pPr marL="453384" lvl="1" indent="-226692">
              <a:lnSpc>
                <a:spcPts val="2897"/>
              </a:lnSpc>
              <a:buFont typeface="Arial"/>
              <a:buChar char="•"/>
            </a:pPr>
            <a:r>
              <a:rPr lang="en-US" sz="2099" spc="205">
                <a:solidFill>
                  <a:srgbClr val="000000"/>
                </a:solidFill>
                <a:latin typeface="Open Sauce"/>
              </a:rPr>
              <a:t>The product comes in two variants - standalone and WiFi enabled. </a:t>
            </a:r>
          </a:p>
          <a:p>
            <a:pPr>
              <a:lnSpc>
                <a:spcPts val="2897"/>
              </a:lnSpc>
            </a:pPr>
            <a:endParaRPr lang="en-US" sz="2099" spc="205">
              <a:solidFill>
                <a:srgbClr val="000000"/>
              </a:solidFill>
              <a:latin typeface="Open Sauce"/>
            </a:endParaRPr>
          </a:p>
        </p:txBody>
      </p:sp>
      <p:sp>
        <p:nvSpPr>
          <p:cNvPr id="10" name="TextBox 10"/>
          <p:cNvSpPr txBox="1"/>
          <p:nvPr/>
        </p:nvSpPr>
        <p:spPr>
          <a:xfrm>
            <a:off x="6562932" y="6523400"/>
            <a:ext cx="10226586" cy="1799845"/>
          </a:xfrm>
          <a:prstGeom prst="rect">
            <a:avLst/>
          </a:prstGeom>
        </p:spPr>
        <p:txBody>
          <a:bodyPr lIns="0" tIns="0" rIns="0" bIns="0" rtlCol="0" anchor="t">
            <a:spAutoFit/>
          </a:bodyPr>
          <a:lstStyle/>
          <a:p>
            <a:pPr marL="453384" lvl="1" indent="-226692">
              <a:lnSpc>
                <a:spcPts val="2897"/>
              </a:lnSpc>
              <a:buFont typeface="Arial"/>
              <a:buChar char="•"/>
            </a:pPr>
            <a:r>
              <a:rPr lang="en-US" sz="2099" spc="205">
                <a:solidFill>
                  <a:srgbClr val="000000"/>
                </a:solidFill>
                <a:latin typeface="Open Sauce"/>
              </a:rPr>
              <a:t>Currently is not so popular. </a:t>
            </a:r>
          </a:p>
          <a:p>
            <a:pPr marL="453384" lvl="1" indent="-226692">
              <a:lnSpc>
                <a:spcPts val="2897"/>
              </a:lnSpc>
              <a:buFont typeface="Arial"/>
              <a:buChar char="•"/>
            </a:pPr>
            <a:r>
              <a:rPr lang="en-US" sz="2099" spc="205">
                <a:solidFill>
                  <a:srgbClr val="000000"/>
                </a:solidFill>
                <a:latin typeface="Open Sauce"/>
              </a:rPr>
              <a:t>They claim to have served more than 90 plus customers with 3500 units in the field spanning Multi Speciality Hospitals, Clinics, and Govt Hospitals with a customer base in all Indian states and southeast asia.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475963" y="3478621"/>
            <a:ext cx="13336074" cy="3053534"/>
          </a:xfrm>
          <a:prstGeom prst="rect">
            <a:avLst/>
          </a:prstGeom>
        </p:spPr>
        <p:txBody>
          <a:bodyPr lIns="0" tIns="0" rIns="0" bIns="0" rtlCol="0" anchor="t">
            <a:spAutoFit/>
          </a:bodyPr>
          <a:lstStyle/>
          <a:p>
            <a:pPr algn="ctr">
              <a:lnSpc>
                <a:spcPts val="11740"/>
              </a:lnSpc>
            </a:pPr>
            <a:r>
              <a:rPr lang="en-US" sz="8507" spc="833">
                <a:solidFill>
                  <a:srgbClr val="FFFFFF"/>
                </a:solidFill>
                <a:latin typeface="Codec Pro ExtraBold"/>
              </a:rPr>
              <a:t>PRODUCT DEVELOPMENT</a:t>
            </a:r>
          </a:p>
        </p:txBody>
      </p:sp>
      <p:sp>
        <p:nvSpPr>
          <p:cNvPr id="4" name="Freeform 4"/>
          <p:cNvSpPr/>
          <p:nvPr/>
        </p:nvSpPr>
        <p:spPr>
          <a:xfrm flipH="1" flipV="1">
            <a:off x="-3801253" y="0"/>
            <a:ext cx="7602505" cy="6745495"/>
          </a:xfrm>
          <a:custGeom>
            <a:avLst/>
            <a:gdLst/>
            <a:ahLst/>
            <a:cxnLst/>
            <a:rect l="l" t="t" r="r" b="b"/>
            <a:pathLst>
              <a:path w="7602505" h="674549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5775186" y="458274"/>
            <a:ext cx="2223718" cy="2218402"/>
            <a:chOff x="0" y="0"/>
            <a:chExt cx="2409120" cy="2403360"/>
          </a:xfrm>
        </p:grpSpPr>
        <p:sp>
          <p:nvSpPr>
            <p:cNvPr id="3" name="Freeform 3"/>
            <p:cNvSpPr/>
            <p:nvPr/>
          </p:nvSpPr>
          <p:spPr>
            <a:xfrm>
              <a:off x="0" y="0"/>
              <a:ext cx="2409190" cy="2403348"/>
            </a:xfrm>
            <a:custGeom>
              <a:avLst/>
              <a:gdLst/>
              <a:ahLst/>
              <a:cxnLst/>
              <a:rect l="l" t="t" r="r" b="b"/>
              <a:pathLst>
                <a:path w="2409190" h="2403348">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id="4" name="Group 4"/>
          <p:cNvGrpSpPr/>
          <p:nvPr/>
        </p:nvGrpSpPr>
        <p:grpSpPr>
          <a:xfrm>
            <a:off x="539283" y="7775746"/>
            <a:ext cx="2224383" cy="2218402"/>
            <a:chOff x="0" y="0"/>
            <a:chExt cx="2409840" cy="2403360"/>
          </a:xfrm>
        </p:grpSpPr>
        <p:sp>
          <p:nvSpPr>
            <p:cNvPr id="5" name="Freeform 5"/>
            <p:cNvSpPr/>
            <p:nvPr/>
          </p:nvSpPr>
          <p:spPr>
            <a:xfrm>
              <a:off x="0" y="0"/>
              <a:ext cx="2409952" cy="2403348"/>
            </a:xfrm>
            <a:custGeom>
              <a:avLst/>
              <a:gdLst/>
              <a:ahLst/>
              <a:cxnLst/>
              <a:rect l="l" t="t" r="r" b="b"/>
              <a:pathLst>
                <a:path w="2409952" h="2403348">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sp>
        <p:nvSpPr>
          <p:cNvPr id="6" name="Freeform 6"/>
          <p:cNvSpPr/>
          <p:nvPr/>
        </p:nvSpPr>
        <p:spPr>
          <a:xfrm>
            <a:off x="16137612" y="8142270"/>
            <a:ext cx="1489037" cy="1302230"/>
          </a:xfrm>
          <a:custGeom>
            <a:avLst/>
            <a:gdLst/>
            <a:ahLst/>
            <a:cxnLst/>
            <a:rect l="l" t="t" r="r" b="b"/>
            <a:pathLst>
              <a:path w="1489037" h="1302230">
                <a:moveTo>
                  <a:pt x="0" y="0"/>
                </a:moveTo>
                <a:lnTo>
                  <a:pt x="1489037" y="0"/>
                </a:lnTo>
                <a:lnTo>
                  <a:pt x="1489037" y="1302231"/>
                </a:lnTo>
                <a:lnTo>
                  <a:pt x="0" y="130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6177687" y="902387"/>
            <a:ext cx="1408888" cy="1280807"/>
          </a:xfrm>
          <a:custGeom>
            <a:avLst/>
            <a:gdLst/>
            <a:ahLst/>
            <a:cxnLst/>
            <a:rect l="l" t="t" r="r" b="b"/>
            <a:pathLst>
              <a:path w="1408888" h="1280807">
                <a:moveTo>
                  <a:pt x="0" y="0"/>
                </a:moveTo>
                <a:lnTo>
                  <a:pt x="1408887" y="0"/>
                </a:lnTo>
                <a:lnTo>
                  <a:pt x="1408887" y="1280807"/>
                </a:lnTo>
                <a:lnTo>
                  <a:pt x="0" y="1280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47030" y="8250485"/>
            <a:ext cx="1469087" cy="1268924"/>
          </a:xfrm>
          <a:custGeom>
            <a:avLst/>
            <a:gdLst/>
            <a:ahLst/>
            <a:cxnLst/>
            <a:rect l="l" t="t" r="r" b="b"/>
            <a:pathLst>
              <a:path w="1469087" h="1268924">
                <a:moveTo>
                  <a:pt x="0" y="0"/>
                </a:moveTo>
                <a:lnTo>
                  <a:pt x="1469087" y="0"/>
                </a:lnTo>
                <a:lnTo>
                  <a:pt x="1469087" y="1268924"/>
                </a:lnTo>
                <a:lnTo>
                  <a:pt x="0" y="1268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578788" y="401596"/>
            <a:ext cx="10676832" cy="1063707"/>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Codec Pro ExtraBold"/>
              </a:rPr>
              <a:t>Initial Conceptualisation</a:t>
            </a:r>
          </a:p>
        </p:txBody>
      </p:sp>
      <p:sp>
        <p:nvSpPr>
          <p:cNvPr id="10" name="TextBox 10"/>
          <p:cNvSpPr txBox="1"/>
          <p:nvPr/>
        </p:nvSpPr>
        <p:spPr>
          <a:xfrm>
            <a:off x="1681574" y="3092393"/>
            <a:ext cx="15291069" cy="4387964"/>
          </a:xfrm>
          <a:prstGeom prst="rect">
            <a:avLst/>
          </a:prstGeom>
        </p:spPr>
        <p:txBody>
          <a:bodyPr lIns="0" tIns="0" rIns="0" bIns="0" rtlCol="0" anchor="t">
            <a:spAutoFit/>
          </a:bodyPr>
          <a:lstStyle/>
          <a:p>
            <a:pPr>
              <a:lnSpc>
                <a:spcPts val="2484"/>
              </a:lnSpc>
            </a:pPr>
            <a:r>
              <a:rPr lang="en-US" sz="1800" spc="176">
                <a:solidFill>
                  <a:srgbClr val="231F20"/>
                </a:solidFill>
                <a:latin typeface="Open Sauce"/>
              </a:rPr>
              <a:t>First in place:</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Drip Flow Rate Measurement and Display: </a:t>
            </a:r>
            <a:r>
              <a:rPr lang="en-US" sz="1800" spc="176">
                <a:solidFill>
                  <a:srgbClr val="231F20"/>
                </a:solidFill>
                <a:latin typeface="Open Sauce"/>
              </a:rPr>
              <a:t>To measure and display the flow rate at which the medicine is going through the IV drip to the patient’s body. </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Percentage of Dose Left:</a:t>
            </a:r>
            <a:r>
              <a:rPr lang="en-US" sz="1800" spc="176">
                <a:solidFill>
                  <a:srgbClr val="231F20"/>
                </a:solidFill>
                <a:latin typeface="Open Sauce"/>
              </a:rPr>
              <a:t> To keep a check on the amount of the dose left in the IV bottle.  </a:t>
            </a:r>
          </a:p>
          <a:p>
            <a:pPr>
              <a:lnSpc>
                <a:spcPts val="2484"/>
              </a:lnSpc>
            </a:pPr>
            <a:endParaRPr lang="en-US" sz="1800" spc="176">
              <a:solidFill>
                <a:srgbClr val="231F20"/>
              </a:solidFill>
              <a:latin typeface="Open Sauce"/>
            </a:endParaRPr>
          </a:p>
          <a:p>
            <a:pPr>
              <a:lnSpc>
                <a:spcPts val="2484"/>
              </a:lnSpc>
            </a:pPr>
            <a:endParaRPr lang="en-US" sz="1800" spc="176">
              <a:solidFill>
                <a:srgbClr val="231F20"/>
              </a:solidFill>
              <a:latin typeface="Open Sauce"/>
            </a:endParaRPr>
          </a:p>
          <a:p>
            <a:pPr>
              <a:lnSpc>
                <a:spcPts val="2484"/>
              </a:lnSpc>
            </a:pPr>
            <a:r>
              <a:rPr lang="en-US" sz="1800" spc="176">
                <a:solidFill>
                  <a:srgbClr val="231F20"/>
                </a:solidFill>
                <a:latin typeface="Open Sauce"/>
              </a:rPr>
              <a:t>If time permits</a:t>
            </a:r>
          </a:p>
          <a:p>
            <a:pPr>
              <a:lnSpc>
                <a:spcPts val="2484"/>
              </a:lnSpc>
            </a:pPr>
            <a:endParaRPr lang="en-US" sz="1800" spc="176">
              <a:solidFill>
                <a:srgbClr val="231F20"/>
              </a:solidFill>
              <a:latin typeface="Open Sauce"/>
            </a:endParaRPr>
          </a:p>
          <a:p>
            <a:pPr marL="388745" lvl="1" indent="-194372">
              <a:lnSpc>
                <a:spcPts val="2484"/>
              </a:lnSpc>
              <a:buFont typeface="Arial"/>
              <a:buChar char="•"/>
            </a:pPr>
            <a:r>
              <a:rPr lang="en-US" sz="1800" spc="176">
                <a:solidFill>
                  <a:srgbClr val="231F20"/>
                </a:solidFill>
                <a:latin typeface="Open Sauce Bold"/>
              </a:rPr>
              <a:t>Alarming and Notifying system: </a:t>
            </a:r>
            <a:r>
              <a:rPr lang="en-US" sz="1800" spc="176">
                <a:solidFill>
                  <a:srgbClr val="231F20"/>
                </a:solidFill>
                <a:latin typeface="Open Sauce"/>
              </a:rPr>
              <a:t>To notify and display the nurse/doctor of the situation continuously and alert them at the critical situations, like end of the dose.</a:t>
            </a:r>
          </a:p>
          <a:p>
            <a:pPr>
              <a:lnSpc>
                <a:spcPts val="2484"/>
              </a:lnSpc>
            </a:pPr>
            <a:endParaRPr lang="en-US" sz="1800" spc="176">
              <a:solidFill>
                <a:srgbClr val="231F20"/>
              </a:solidFill>
              <a:latin typeface="Open Sauce"/>
            </a:endParaRPr>
          </a:p>
          <a:p>
            <a:pPr marL="0" lvl="0" indent="0">
              <a:lnSpc>
                <a:spcPts val="2484"/>
              </a:lnSpc>
              <a:spcBef>
                <a:spcPct val="0"/>
              </a:spcBef>
            </a:pPr>
            <a:endParaRPr lang="en-US" sz="1800" spc="176">
              <a:solidFill>
                <a:srgbClr val="231F20"/>
              </a:solidFill>
              <a:latin typeface="Open Sauce"/>
            </a:endParaRPr>
          </a:p>
        </p:txBody>
      </p:sp>
      <p:sp>
        <p:nvSpPr>
          <p:cNvPr id="11" name="TextBox 11"/>
          <p:cNvSpPr txBox="1"/>
          <p:nvPr/>
        </p:nvSpPr>
        <p:spPr>
          <a:xfrm>
            <a:off x="1681574" y="2274755"/>
            <a:ext cx="5851743" cy="401921"/>
          </a:xfrm>
          <a:prstGeom prst="rect">
            <a:avLst/>
          </a:prstGeom>
        </p:spPr>
        <p:txBody>
          <a:bodyPr lIns="0" tIns="0" rIns="0" bIns="0" rtlCol="0" anchor="t">
            <a:spAutoFit/>
          </a:bodyPr>
          <a:lstStyle/>
          <a:p>
            <a:pPr marL="0" lvl="0" indent="0">
              <a:lnSpc>
                <a:spcPts val="3337"/>
              </a:lnSpc>
              <a:spcBef>
                <a:spcPct val="0"/>
              </a:spcBef>
            </a:pPr>
            <a:r>
              <a:rPr lang="en-US" sz="2418" spc="236">
                <a:solidFill>
                  <a:srgbClr val="397D5A"/>
                </a:solidFill>
                <a:latin typeface="Open Sauce Bold"/>
              </a:rPr>
              <a:t>Functionalities to Incorporate:</a:t>
            </a:r>
          </a:p>
        </p:txBody>
      </p:sp>
      <p:sp>
        <p:nvSpPr>
          <p:cNvPr id="12" name="Freeform 1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1335</Words>
  <Application>Microsoft Office PowerPoint</Application>
  <PresentationFormat>Custom</PresentationFormat>
  <Paragraphs>157</Paragraphs>
  <Slides>33</Slides>
  <Notes>0</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Canva Sans Bold</vt:lpstr>
      <vt:lpstr>Montserrat Light Semi-Bold</vt:lpstr>
      <vt:lpstr>Open Sauce</vt:lpstr>
      <vt:lpstr>Canva Sans</vt:lpstr>
      <vt:lpstr>Calibri</vt:lpstr>
      <vt:lpstr>Codec Pro Ultra-Bold</vt:lpstr>
      <vt:lpstr>Codec Pro ExtraBold</vt:lpstr>
      <vt:lpstr>Open Sauce Bold</vt:lpstr>
      <vt:lpstr>Open Sauce Italics</vt:lpstr>
      <vt:lpstr>Montserrat Light Bold</vt:lpstr>
      <vt:lpstr>Arial</vt:lpstr>
      <vt:lpstr>Open Sauce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dc:title>
  <dc:creator>S B Amlan Das</dc:creator>
  <cp:lastModifiedBy>S B Amlan Das</cp:lastModifiedBy>
  <cp:revision>1</cp:revision>
  <dcterms:created xsi:type="dcterms:W3CDTF">2006-08-16T00:00:00Z</dcterms:created>
  <dcterms:modified xsi:type="dcterms:W3CDTF">2024-08-14T07:14:14Z</dcterms:modified>
  <dc:identifier>DAFuxjgiTPI</dc:identifier>
</cp:coreProperties>
</file>